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tiff" ContentType="image/tiff"/>
  <Default Extension="vml" ContentType="application/vnd.openxmlformats-officedocument.vml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54"/>
  </p:notesMasterIdLst>
  <p:sldIdLst>
    <p:sldId id="256" r:id="rId2"/>
    <p:sldId id="274" r:id="rId3"/>
    <p:sldId id="322" r:id="rId4"/>
    <p:sldId id="328" r:id="rId5"/>
    <p:sldId id="263" r:id="rId6"/>
    <p:sldId id="329" r:id="rId7"/>
    <p:sldId id="306" r:id="rId8"/>
    <p:sldId id="272" r:id="rId9"/>
    <p:sldId id="273" r:id="rId10"/>
    <p:sldId id="278" r:id="rId11"/>
    <p:sldId id="280" r:id="rId12"/>
    <p:sldId id="279" r:id="rId13"/>
    <p:sldId id="271" r:id="rId14"/>
    <p:sldId id="281" r:id="rId15"/>
    <p:sldId id="282" r:id="rId16"/>
    <p:sldId id="283" r:id="rId17"/>
    <p:sldId id="317" r:id="rId18"/>
    <p:sldId id="290" r:id="rId19"/>
    <p:sldId id="275" r:id="rId20"/>
    <p:sldId id="324" r:id="rId21"/>
    <p:sldId id="326" r:id="rId22"/>
    <p:sldId id="310" r:id="rId23"/>
    <p:sldId id="294" r:id="rId24"/>
    <p:sldId id="284" r:id="rId25"/>
    <p:sldId id="285" r:id="rId26"/>
    <p:sldId id="286" r:id="rId27"/>
    <p:sldId id="295" r:id="rId28"/>
    <p:sldId id="308" r:id="rId29"/>
    <p:sldId id="296" r:id="rId30"/>
    <p:sldId id="304" r:id="rId31"/>
    <p:sldId id="325" r:id="rId32"/>
    <p:sldId id="293" r:id="rId33"/>
    <p:sldId id="298" r:id="rId34"/>
    <p:sldId id="291" r:id="rId35"/>
    <p:sldId id="300" r:id="rId36"/>
    <p:sldId id="299" r:id="rId37"/>
    <p:sldId id="301" r:id="rId38"/>
    <p:sldId id="302" r:id="rId39"/>
    <p:sldId id="303" r:id="rId40"/>
    <p:sldId id="292" r:id="rId41"/>
    <p:sldId id="307" r:id="rId42"/>
    <p:sldId id="316" r:id="rId43"/>
    <p:sldId id="309" r:id="rId44"/>
    <p:sldId id="327" r:id="rId45"/>
    <p:sldId id="287" r:id="rId46"/>
    <p:sldId id="318" r:id="rId47"/>
    <p:sldId id="319" r:id="rId48"/>
    <p:sldId id="320" r:id="rId49"/>
    <p:sldId id="321" r:id="rId50"/>
    <p:sldId id="288" r:id="rId51"/>
    <p:sldId id="330" r:id="rId52"/>
    <p:sldId id="313" r:id="rId53"/>
  </p:sldIdLst>
  <p:sldSz cx="9144000" cy="6858000" type="screen4x3"/>
  <p:notesSz cx="7315200" cy="9601200"/>
  <p:custDataLst>
    <p:tags r:id="rId55"/>
  </p:custDataLst>
  <p:defaultTextStyle>
    <a:defPPr>
      <a:defRPr lang="da-DK"/>
    </a:defPPr>
    <a:lvl1pPr algn="l" rtl="0" fontAlgn="base">
      <a:spcBef>
        <a:spcPct val="0"/>
      </a:spcBef>
      <a:spcAft>
        <a:spcPct val="0"/>
      </a:spcAft>
      <a:defRPr kern="1200">
        <a:solidFill>
          <a:schemeClr val="tx1"/>
        </a:solidFill>
        <a:latin typeface="Arial" pitchFamily="-110" charset="0"/>
        <a:ea typeface="+mn-ea"/>
        <a:cs typeface="+mn-cs"/>
      </a:defRPr>
    </a:lvl1pPr>
    <a:lvl2pPr marL="457200" algn="l" rtl="0" fontAlgn="base">
      <a:spcBef>
        <a:spcPct val="0"/>
      </a:spcBef>
      <a:spcAft>
        <a:spcPct val="0"/>
      </a:spcAft>
      <a:defRPr kern="1200">
        <a:solidFill>
          <a:schemeClr val="tx1"/>
        </a:solidFill>
        <a:latin typeface="Arial" pitchFamily="-110" charset="0"/>
        <a:ea typeface="+mn-ea"/>
        <a:cs typeface="+mn-cs"/>
      </a:defRPr>
    </a:lvl2pPr>
    <a:lvl3pPr marL="914400" algn="l" rtl="0" fontAlgn="base">
      <a:spcBef>
        <a:spcPct val="0"/>
      </a:spcBef>
      <a:spcAft>
        <a:spcPct val="0"/>
      </a:spcAft>
      <a:defRPr kern="1200">
        <a:solidFill>
          <a:schemeClr val="tx1"/>
        </a:solidFill>
        <a:latin typeface="Arial" pitchFamily="-110" charset="0"/>
        <a:ea typeface="+mn-ea"/>
        <a:cs typeface="+mn-cs"/>
      </a:defRPr>
    </a:lvl3pPr>
    <a:lvl4pPr marL="1371600" algn="l" rtl="0" fontAlgn="base">
      <a:spcBef>
        <a:spcPct val="0"/>
      </a:spcBef>
      <a:spcAft>
        <a:spcPct val="0"/>
      </a:spcAft>
      <a:defRPr kern="1200">
        <a:solidFill>
          <a:schemeClr val="tx1"/>
        </a:solidFill>
        <a:latin typeface="Arial" pitchFamily="-110" charset="0"/>
        <a:ea typeface="+mn-ea"/>
        <a:cs typeface="+mn-cs"/>
      </a:defRPr>
    </a:lvl4pPr>
    <a:lvl5pPr marL="1828800" algn="l" rtl="0" fontAlgn="base">
      <a:spcBef>
        <a:spcPct val="0"/>
      </a:spcBef>
      <a:spcAft>
        <a:spcPct val="0"/>
      </a:spcAft>
      <a:defRPr kern="1200">
        <a:solidFill>
          <a:schemeClr val="tx1"/>
        </a:solidFill>
        <a:latin typeface="Arial" pitchFamily="-110" charset="0"/>
        <a:ea typeface="+mn-ea"/>
        <a:cs typeface="+mn-cs"/>
      </a:defRPr>
    </a:lvl5pPr>
    <a:lvl6pPr marL="2286000" algn="l" defTabSz="457200" rtl="0" eaLnBrk="1" latinLnBrk="0" hangingPunct="1">
      <a:defRPr kern="1200">
        <a:solidFill>
          <a:schemeClr val="tx1"/>
        </a:solidFill>
        <a:latin typeface="Arial" pitchFamily="-110" charset="0"/>
        <a:ea typeface="+mn-ea"/>
        <a:cs typeface="+mn-cs"/>
      </a:defRPr>
    </a:lvl6pPr>
    <a:lvl7pPr marL="2743200" algn="l" defTabSz="457200" rtl="0" eaLnBrk="1" latinLnBrk="0" hangingPunct="1">
      <a:defRPr kern="1200">
        <a:solidFill>
          <a:schemeClr val="tx1"/>
        </a:solidFill>
        <a:latin typeface="Arial" pitchFamily="-110" charset="0"/>
        <a:ea typeface="+mn-ea"/>
        <a:cs typeface="+mn-cs"/>
      </a:defRPr>
    </a:lvl7pPr>
    <a:lvl8pPr marL="3200400" algn="l" defTabSz="457200" rtl="0" eaLnBrk="1" latinLnBrk="0" hangingPunct="1">
      <a:defRPr kern="1200">
        <a:solidFill>
          <a:schemeClr val="tx1"/>
        </a:solidFill>
        <a:latin typeface="Arial" pitchFamily="-110" charset="0"/>
        <a:ea typeface="+mn-ea"/>
        <a:cs typeface="+mn-cs"/>
      </a:defRPr>
    </a:lvl8pPr>
    <a:lvl9pPr marL="3657600" algn="l" defTabSz="457200" rtl="0" eaLnBrk="1" latinLnBrk="0" hangingPunct="1">
      <a:defRPr kern="1200">
        <a:solidFill>
          <a:schemeClr val="tx1"/>
        </a:solidFill>
        <a:latin typeface="Arial" pitchFamily="-110"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0B5A3A"/>
    <a:srgbClr val="335E3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389"/>
    <p:restoredTop sz="91545" autoAdjust="0"/>
  </p:normalViewPr>
  <p:slideViewPr>
    <p:cSldViewPr>
      <p:cViewPr varScale="1">
        <p:scale>
          <a:sx n="155" d="100"/>
          <a:sy n="155" d="100"/>
        </p:scale>
        <p:origin x="168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0"/>
    </p:cViewPr>
  </p:sorterViewPr>
  <p:notesViewPr>
    <p:cSldViewPr>
      <p:cViewPr varScale="1">
        <p:scale>
          <a:sx n="66" d="100"/>
          <a:sy n="66" d="100"/>
        </p:scale>
        <p:origin x="19" y="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image" Target="../media/image33.emf"/><Relationship Id="rId1" Type="http://schemas.openxmlformats.org/officeDocument/2006/relationships/image" Target="../media/image32.emf"/><Relationship Id="rId5" Type="http://schemas.openxmlformats.org/officeDocument/2006/relationships/image" Target="../media/image36.emf"/><Relationship Id="rId4"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39.emf"/><Relationship Id="rId1" Type="http://schemas.openxmlformats.org/officeDocument/2006/relationships/image" Target="../media/image38.emf"/></Relationships>
</file>

<file path=ppt/drawings/_rels/vmlDrawing3.vml.rels><?xml version="1.0" encoding="UTF-8" standalone="yes"?>
<Relationships xmlns="http://schemas.openxmlformats.org/package/2006/relationships"><Relationship Id="rId8" Type="http://schemas.openxmlformats.org/officeDocument/2006/relationships/image" Target="../media/image52.emf"/><Relationship Id="rId3" Type="http://schemas.openxmlformats.org/officeDocument/2006/relationships/image" Target="../media/image47.emf"/><Relationship Id="rId7" Type="http://schemas.openxmlformats.org/officeDocument/2006/relationships/image" Target="../media/image51.emf"/><Relationship Id="rId2" Type="http://schemas.openxmlformats.org/officeDocument/2006/relationships/image" Target="../media/image46.emf"/><Relationship Id="rId1" Type="http://schemas.openxmlformats.org/officeDocument/2006/relationships/image" Target="../media/image45.emf"/><Relationship Id="rId6" Type="http://schemas.openxmlformats.org/officeDocument/2006/relationships/image" Target="../media/image50.emf"/><Relationship Id="rId11" Type="http://schemas.openxmlformats.org/officeDocument/2006/relationships/image" Target="../media/image55.emf"/><Relationship Id="rId5" Type="http://schemas.openxmlformats.org/officeDocument/2006/relationships/image" Target="../media/image49.emf"/><Relationship Id="rId10" Type="http://schemas.openxmlformats.org/officeDocument/2006/relationships/image" Target="../media/image54.emf"/><Relationship Id="rId4" Type="http://schemas.openxmlformats.org/officeDocument/2006/relationships/image" Target="../media/image48.emf"/><Relationship Id="rId9" Type="http://schemas.openxmlformats.org/officeDocument/2006/relationships/image" Target="../media/image53.e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image" Target="../media/image62.emf"/><Relationship Id="rId1" Type="http://schemas.openxmlformats.org/officeDocument/2006/relationships/image" Target="../media/image61.emf"/><Relationship Id="rId5" Type="http://schemas.openxmlformats.org/officeDocument/2006/relationships/image" Target="../media/image65.emf"/><Relationship Id="rId4" Type="http://schemas.openxmlformats.org/officeDocument/2006/relationships/image" Target="../media/image64.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7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1506" name="Rectangle 2"/>
          <p:cNvSpPr>
            <a:spLocks noGrp="1" noChangeArrowheads="1"/>
          </p:cNvSpPr>
          <p:nvPr>
            <p:ph type="hdr" sz="quarter"/>
          </p:nvPr>
        </p:nvSpPr>
        <p:spPr bwMode="auto">
          <a:xfrm>
            <a:off x="0"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defTabSz="966788">
              <a:defRPr sz="1300"/>
            </a:lvl1pPr>
          </a:lstStyle>
          <a:p>
            <a:endParaRPr lang="da-DK" dirty="0"/>
          </a:p>
        </p:txBody>
      </p:sp>
      <p:sp>
        <p:nvSpPr>
          <p:cNvPr id="21507" name="Rectangle 3"/>
          <p:cNvSpPr>
            <a:spLocks noGrp="1" noChangeArrowheads="1"/>
          </p:cNvSpPr>
          <p:nvPr>
            <p:ph type="dt" idx="1"/>
          </p:nvPr>
        </p:nvSpPr>
        <p:spPr bwMode="auto">
          <a:xfrm>
            <a:off x="4143375" y="0"/>
            <a:ext cx="3170238" cy="479425"/>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lvl1pPr algn="r" defTabSz="966788">
              <a:defRPr sz="1300"/>
            </a:lvl1pPr>
          </a:lstStyle>
          <a:p>
            <a:endParaRPr lang="da-DK" dirty="0"/>
          </a:p>
        </p:txBody>
      </p:sp>
      <p:sp>
        <p:nvSpPr>
          <p:cNvPr id="21508"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p:spPr>
      </p:sp>
      <p:sp>
        <p:nvSpPr>
          <p:cNvPr id="21509" name="Rectangle 5"/>
          <p:cNvSpPr>
            <a:spLocks noGrp="1" noChangeArrowheads="1"/>
          </p:cNvSpPr>
          <p:nvPr>
            <p:ph type="body" sz="quarter" idx="3"/>
          </p:nvPr>
        </p:nvSpPr>
        <p:spPr bwMode="auto">
          <a:xfrm>
            <a:off x="731838" y="4560888"/>
            <a:ext cx="5851525" cy="4319587"/>
          </a:xfrm>
          <a:prstGeom prst="rect">
            <a:avLst/>
          </a:prstGeom>
          <a:noFill/>
          <a:ln w="9525">
            <a:noFill/>
            <a:miter lim="800000"/>
            <a:headEnd/>
            <a:tailEnd/>
          </a:ln>
          <a:effectLst/>
        </p:spPr>
        <p:txBody>
          <a:bodyPr vert="horz" wrap="square" lIns="96661" tIns="48331" rIns="96661" bIns="48331" numCol="1" anchor="t" anchorCtr="0" compatLnSpc="1">
            <a:prstTxWarp prst="textNoShape">
              <a:avLst/>
            </a:prstTxWarp>
          </a:body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p>
        </p:txBody>
      </p:sp>
      <p:sp>
        <p:nvSpPr>
          <p:cNvPr id="21510" name="Rectangle 6"/>
          <p:cNvSpPr>
            <a:spLocks noGrp="1" noChangeArrowheads="1"/>
          </p:cNvSpPr>
          <p:nvPr>
            <p:ph type="ftr" sz="quarter" idx="4"/>
          </p:nvPr>
        </p:nvSpPr>
        <p:spPr bwMode="auto">
          <a:xfrm>
            <a:off x="0"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defTabSz="966788">
              <a:defRPr sz="1300"/>
            </a:lvl1pPr>
          </a:lstStyle>
          <a:p>
            <a:endParaRPr lang="da-DK" dirty="0"/>
          </a:p>
        </p:txBody>
      </p:sp>
      <p:sp>
        <p:nvSpPr>
          <p:cNvPr id="21511" name="Rectangle 7"/>
          <p:cNvSpPr>
            <a:spLocks noGrp="1" noChangeArrowheads="1"/>
          </p:cNvSpPr>
          <p:nvPr>
            <p:ph type="sldNum" sz="quarter" idx="5"/>
          </p:nvPr>
        </p:nvSpPr>
        <p:spPr bwMode="auto">
          <a:xfrm>
            <a:off x="4143375" y="9120188"/>
            <a:ext cx="3170238" cy="479425"/>
          </a:xfrm>
          <a:prstGeom prst="rect">
            <a:avLst/>
          </a:prstGeom>
          <a:noFill/>
          <a:ln w="9525">
            <a:noFill/>
            <a:miter lim="800000"/>
            <a:headEnd/>
            <a:tailEnd/>
          </a:ln>
          <a:effectLst/>
        </p:spPr>
        <p:txBody>
          <a:bodyPr vert="horz" wrap="square" lIns="96661" tIns="48331" rIns="96661" bIns="48331" numCol="1" anchor="b" anchorCtr="0" compatLnSpc="1">
            <a:prstTxWarp prst="textNoShape">
              <a:avLst/>
            </a:prstTxWarp>
          </a:bodyPr>
          <a:lstStyle>
            <a:lvl1pPr algn="r" defTabSz="966788">
              <a:defRPr sz="1300"/>
            </a:lvl1pPr>
          </a:lstStyle>
          <a:p>
            <a:fld id="{186D1ADC-26B8-E543-BBE5-C8FBE09B11D5}" type="slidenum">
              <a:rPr lang="da-DK"/>
              <a:pPr/>
              <a:t>‹nr.›</a:t>
            </a:fld>
            <a:endParaRPr lang="da-DK" dirty="0"/>
          </a:p>
        </p:txBody>
      </p:sp>
    </p:spTree>
    <p:extLst>
      <p:ext uri="{BB962C8B-B14F-4D97-AF65-F5344CB8AC3E}">
        <p14:creationId xmlns:p14="http://schemas.microsoft.com/office/powerpoint/2010/main" val="3079268942"/>
      </p:ext>
    </p:extLst>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Arial" pitchFamily="-110" charset="0"/>
        <a:ea typeface="+mn-ea"/>
        <a:cs typeface="+mn-cs"/>
      </a:defRPr>
    </a:lvl1pPr>
    <a:lvl2pPr marL="4572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2pPr>
    <a:lvl3pPr marL="9144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3pPr>
    <a:lvl4pPr marL="13716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4pPr>
    <a:lvl5pPr marL="1828800" algn="l" rtl="0" fontAlgn="base">
      <a:spcBef>
        <a:spcPct val="30000"/>
      </a:spcBef>
      <a:spcAft>
        <a:spcPct val="0"/>
      </a:spcAft>
      <a:defRPr sz="1200" kern="1200">
        <a:solidFill>
          <a:schemeClr val="tx1"/>
        </a:solidFill>
        <a:latin typeface="Arial" pitchFamily="-110" charset="0"/>
        <a:ea typeface="ＭＳ Ｐゴシック" pitchFamily="-110"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42890BD-22F7-1948-BFDD-4BDEC31E4683}" type="slidenum">
              <a:rPr lang="da-DK"/>
              <a:pPr/>
              <a:t>1</a:t>
            </a:fld>
            <a:endParaRPr lang="da-DK" dirty="0"/>
          </a:p>
        </p:txBody>
      </p:sp>
      <p:sp>
        <p:nvSpPr>
          <p:cNvPr id="25602" name="Rectangle 2"/>
          <p:cNvSpPr>
            <a:spLocks noGrp="1" noRot="1" noChangeAspect="1" noChangeArrowheads="1" noTextEdit="1"/>
          </p:cNvSpPr>
          <p:nvPr>
            <p:ph type="sldImg"/>
          </p:nvPr>
        </p:nvSpPr>
        <p:spPr>
          <a:ln/>
        </p:spPr>
      </p:sp>
      <p:sp>
        <p:nvSpPr>
          <p:cNvPr id="25603" name="Rectangle 3"/>
          <p:cNvSpPr>
            <a:spLocks noGrp="1" noChangeArrowheads="1"/>
          </p:cNvSpPr>
          <p:nvPr>
            <p:ph type="body" idx="1"/>
          </p:nvPr>
        </p:nvSpPr>
        <p:spPr/>
        <p:txBody>
          <a:bodyPr/>
          <a:lstStyle/>
          <a:p>
            <a:endParaRPr 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Which</a:t>
            </a:r>
            <a:r>
              <a:rPr lang="en-US" baseline="0" dirty="0"/>
              <a:t> objects? </a:t>
            </a:r>
            <a:r>
              <a:rPr lang="en-US" dirty="0"/>
              <a:t>Cars</a:t>
            </a:r>
            <a:r>
              <a:rPr lang="en-US" baseline="0" dirty="0"/>
              <a:t>, a house, stairs, windows, lamp / sign post</a:t>
            </a:r>
          </a:p>
          <a:p>
            <a:r>
              <a:rPr lang="en-US" baseline="0" dirty="0"/>
              <a:t>Depth / 2.5D interpretation: Cars in front, lamp post behind car, house behind cars and lamp post</a:t>
            </a:r>
          </a:p>
          <a:p>
            <a:r>
              <a:rPr lang="en-US" baseline="0" dirty="0"/>
              <a:t>High level semantic interpretation of the scene:</a:t>
            </a:r>
          </a:p>
          <a:p>
            <a:pPr marL="0" marR="0" indent="0" algn="l" defTabSz="914400" rtl="0" eaLnBrk="1" fontAlgn="base" latinLnBrk="0" hangingPunct="1">
              <a:lnSpc>
                <a:spcPct val="100000"/>
              </a:lnSpc>
              <a:spcBef>
                <a:spcPct val="30000"/>
              </a:spcBef>
              <a:spcAft>
                <a:spcPct val="0"/>
              </a:spcAft>
              <a:buClrTx/>
              <a:buSzTx/>
              <a:buFontTx/>
              <a:buNone/>
              <a:tabLst/>
              <a:defRPr/>
            </a:pPr>
            <a:r>
              <a:rPr lang="en-US" baseline="0" dirty="0"/>
              <a:t>What’s the relationship among the objects? “Cars on road in front of house”</a:t>
            </a:r>
          </a:p>
          <a:p>
            <a:r>
              <a:rPr lang="en-US" baseline="0" dirty="0"/>
              <a:t>Shadows, high lights, changing colors reveal info about 3D structure: Photometric stereo – shape from shading</a:t>
            </a:r>
          </a:p>
          <a:p>
            <a:r>
              <a:rPr lang="en-US" baseline="0" dirty="0"/>
              <a:t>Foreground-background: Occlusions reveal information about depth</a:t>
            </a:r>
          </a:p>
          <a:p>
            <a:r>
              <a:rPr lang="en-US" baseline="0" dirty="0"/>
              <a:t>You’re a priori knowledge / internal model also helps you interpret the scene.</a:t>
            </a:r>
          </a:p>
          <a:p>
            <a:r>
              <a:rPr lang="en-US" baseline="0" dirty="0"/>
              <a:t>“Road sloping downhill”</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23</a:t>
            </a:fld>
            <a:endParaRPr lang="da-DK"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p:spPr>
        <p:txBody>
          <a:bodyPr/>
          <a:lstStyle/>
          <a:p>
            <a:fld id="{993DF582-9989-5C4E-8273-BF60BB3C3782}" type="slidenum">
              <a:rPr lang="da-DK">
                <a:latin typeface="Arial" charset="0"/>
              </a:rPr>
              <a:pPr/>
              <a:t>24</a:t>
            </a:fld>
            <a:endParaRPr lang="da-DK" dirty="0">
              <a:latin typeface="Arial" charset="0"/>
            </a:endParaRPr>
          </a:p>
        </p:txBody>
      </p:sp>
      <p:sp>
        <p:nvSpPr>
          <p:cNvPr id="106499" name="Rectangle 2"/>
          <p:cNvSpPr>
            <a:spLocks noGrp="1" noRot="1" noChangeAspect="1" noChangeArrowheads="1"/>
          </p:cNvSpPr>
          <p:nvPr>
            <p:ph type="sldImg"/>
          </p:nvPr>
        </p:nvSpPr>
        <p:spPr>
          <a:solidFill>
            <a:srgbClr val="FFFFFF"/>
          </a:solidFill>
          <a:ln/>
        </p:spPr>
      </p:sp>
      <p:sp>
        <p:nvSpPr>
          <p:cNvPr id="106500" name="Rectangle 3"/>
          <p:cNvSpPr>
            <a:spLocks noGrp="1" noChangeArrowheads="1"/>
          </p:cNvSpPr>
          <p:nvPr>
            <p:ph type="body" idx="1"/>
          </p:nvPr>
        </p:nvSpPr>
        <p:spPr>
          <a:solidFill>
            <a:srgbClr val="FFFFFF"/>
          </a:solidFill>
          <a:ln>
            <a:solidFill>
              <a:srgbClr val="000000"/>
            </a:solidFill>
          </a:ln>
        </p:spPr>
        <p:txBody>
          <a:bodyPr/>
          <a:lstStyle/>
          <a:p>
            <a:pPr eaLnBrk="1" hangingPunct="1"/>
            <a:r>
              <a:rPr lang="en-US" dirty="0"/>
              <a:t>Might include</a:t>
            </a:r>
            <a:r>
              <a:rPr lang="en-US" baseline="0" dirty="0"/>
              <a:t> localization of the objects</a:t>
            </a:r>
          </a:p>
          <a:p>
            <a:pPr eaLnBrk="1" hangingPunct="1"/>
            <a:endParaRPr lang="en-US" dirty="0"/>
          </a:p>
          <a:p>
            <a:pPr eaLnBrk="1" hangingPunct="1"/>
            <a:r>
              <a:rPr lang="en-US" dirty="0"/>
              <a:t>What</a:t>
            </a:r>
            <a:r>
              <a:rPr lang="en-US" baseline="0" dirty="0"/>
              <a:t> information do we need here?</a:t>
            </a:r>
          </a:p>
          <a:p>
            <a:pPr eaLnBrk="1" hangingPunct="1"/>
            <a:r>
              <a:rPr lang="en-US" baseline="0" dirty="0"/>
              <a:t>Maybe object models?</a:t>
            </a:r>
          </a:p>
          <a:p>
            <a:pPr eaLnBrk="1" hangingPunct="1"/>
            <a:r>
              <a:rPr lang="en-US" baseline="0" dirty="0"/>
              <a:t>From detailed to loose models</a:t>
            </a:r>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Rectangle 7"/>
          <p:cNvSpPr>
            <a:spLocks noGrp="1" noChangeArrowheads="1"/>
          </p:cNvSpPr>
          <p:nvPr>
            <p:ph type="sldNum" sz="quarter" idx="5"/>
          </p:nvPr>
        </p:nvSpPr>
        <p:spPr>
          <a:noFill/>
        </p:spPr>
        <p:txBody>
          <a:bodyPr/>
          <a:lstStyle/>
          <a:p>
            <a:fld id="{8B569163-E705-3B42-B0A0-AB8C7558A0D8}" type="slidenum">
              <a:rPr lang="da-DK">
                <a:latin typeface="Arial" charset="0"/>
              </a:rPr>
              <a:pPr/>
              <a:t>25</a:t>
            </a:fld>
            <a:endParaRPr lang="da-DK" dirty="0">
              <a:latin typeface="Arial" charset="0"/>
            </a:endParaRPr>
          </a:p>
        </p:txBody>
      </p:sp>
      <p:sp>
        <p:nvSpPr>
          <p:cNvPr id="108547" name="Rectangle 2"/>
          <p:cNvSpPr>
            <a:spLocks noGrp="1" noRot="1" noChangeAspect="1" noChangeArrowheads="1" noTextEdit="1"/>
          </p:cNvSpPr>
          <p:nvPr>
            <p:ph type="sldImg"/>
          </p:nvPr>
        </p:nvSpPr>
        <p:spPr>
          <a:ln/>
        </p:spPr>
      </p:sp>
      <p:sp>
        <p:nvSpPr>
          <p:cNvPr id="108548" name="Rectangle 3"/>
          <p:cNvSpPr>
            <a:spLocks noGrp="1" noChangeArrowheads="1"/>
          </p:cNvSpPr>
          <p:nvPr>
            <p:ph type="body" idx="1"/>
          </p:nvPr>
        </p:nvSpPr>
        <p:spPr>
          <a:noFill/>
          <a:ln/>
        </p:spPr>
        <p:txBody>
          <a:bodyPr/>
          <a:lstStyle/>
          <a:p>
            <a:pPr eaLnBrk="1" hangingPunct="1"/>
            <a:r>
              <a:rPr lang="en-US" dirty="0"/>
              <a:t>Do we need scene understanding?</a:t>
            </a:r>
          </a:p>
          <a:p>
            <a:pPr eaLnBrk="1" hangingPunct="1"/>
            <a:r>
              <a:rPr lang="en-US" dirty="0"/>
              <a:t>This does not necessarily</a:t>
            </a:r>
            <a:r>
              <a:rPr lang="en-US" baseline="0" dirty="0"/>
              <a:t> require a complete scene understanding. It can be done solely based on appearance of the dominant objects.</a:t>
            </a:r>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Rectangle 7"/>
          <p:cNvSpPr>
            <a:spLocks noGrp="1" noChangeArrowheads="1"/>
          </p:cNvSpPr>
          <p:nvPr>
            <p:ph type="sldNum" sz="quarter" idx="5"/>
          </p:nvPr>
        </p:nvSpPr>
        <p:spPr>
          <a:noFill/>
        </p:spPr>
        <p:txBody>
          <a:bodyPr/>
          <a:lstStyle/>
          <a:p>
            <a:fld id="{2C71A7B7-5766-2B40-B8A1-6CE1404BC213}" type="slidenum">
              <a:rPr lang="da-DK">
                <a:latin typeface="Arial" charset="0"/>
              </a:rPr>
              <a:pPr/>
              <a:t>26</a:t>
            </a:fld>
            <a:endParaRPr lang="da-DK" dirty="0">
              <a:latin typeface="Arial" charset="0"/>
            </a:endParaRPr>
          </a:p>
        </p:txBody>
      </p:sp>
      <p:sp>
        <p:nvSpPr>
          <p:cNvPr id="110595" name="Rectangle 2"/>
          <p:cNvSpPr>
            <a:spLocks noGrp="1" noRot="1" noChangeAspect="1" noChangeArrowheads="1" noTextEdit="1"/>
          </p:cNvSpPr>
          <p:nvPr>
            <p:ph type="sldImg"/>
          </p:nvPr>
        </p:nvSpPr>
        <p:spPr>
          <a:ln/>
        </p:spPr>
      </p:sp>
      <p:sp>
        <p:nvSpPr>
          <p:cNvPr id="110596" name="Rectangle 3"/>
          <p:cNvSpPr>
            <a:spLocks noGrp="1" noChangeArrowheads="1"/>
          </p:cNvSpPr>
          <p:nvPr>
            <p:ph type="body" idx="1"/>
          </p:nvPr>
        </p:nvSpPr>
        <p:spPr>
          <a:noFill/>
          <a:ln/>
        </p:spPr>
        <p:txBody>
          <a:bodyPr/>
          <a:lstStyle/>
          <a:p>
            <a:pPr eaLnBrk="1" hangingPunct="1"/>
            <a:r>
              <a:rPr lang="en-US" dirty="0"/>
              <a:t>This can be part</a:t>
            </a:r>
            <a:r>
              <a:rPr lang="en-US" baseline="0" dirty="0"/>
              <a:t> of the building blocks for object recognition and scene interpretation. Object boundaries and object parts.</a:t>
            </a:r>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is a classic computer</a:t>
            </a:r>
            <a:r>
              <a:rPr lang="en-US" baseline="0" dirty="0"/>
              <a:t> vision problem</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27</a:t>
            </a:fld>
            <a:endParaRPr lang="da-DK"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28</a:t>
            </a:fld>
            <a:endParaRPr lang="da-DK" dirty="0"/>
          </a:p>
        </p:txBody>
      </p:sp>
    </p:spTree>
    <p:extLst>
      <p:ext uri="{BB962C8B-B14F-4D97-AF65-F5344CB8AC3E}">
        <p14:creationId xmlns:p14="http://schemas.microsoft.com/office/powerpoint/2010/main" val="3346171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need a camera and a model</a:t>
            </a:r>
            <a:r>
              <a:rPr lang="en-US" baseline="0" dirty="0"/>
              <a:t> of it to understand the process</a:t>
            </a:r>
          </a:p>
          <a:p>
            <a:endParaRPr lang="en-US" baseline="0" dirty="0"/>
          </a:p>
          <a:p>
            <a:r>
              <a:rPr lang="en-US" baseline="0" dirty="0"/>
              <a:t>Camera obscura was the first camera type.</a:t>
            </a:r>
          </a:p>
          <a:p>
            <a:r>
              <a:rPr lang="en-US" baseline="0" dirty="0"/>
              <a:t>Image plane = photographic glass plate</a:t>
            </a:r>
          </a:p>
          <a:p>
            <a:endParaRPr lang="en-US" baseline="0" dirty="0"/>
          </a:p>
          <a:p>
            <a:r>
              <a:rPr lang="en-US" baseline="0" dirty="0"/>
              <a:t>Image upside-down in this process</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32</a:t>
            </a:fld>
            <a:endParaRPr lang="da-DK"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Light goes through the pinhole and hits the image plane (film, CCD chip, etc)</a:t>
            </a:r>
          </a:p>
          <a:p>
            <a:endParaRPr lang="en-US" dirty="0"/>
          </a:p>
          <a:p>
            <a:r>
              <a:rPr lang="en-US" dirty="0"/>
              <a:t>It</a:t>
            </a:r>
            <a:r>
              <a:rPr lang="en-US" baseline="0" dirty="0"/>
              <a:t> is common in theory to work with the virtual image plane (also common in computer graphics). Otherwise image is upside-down</a:t>
            </a:r>
          </a:p>
          <a:p>
            <a:endParaRPr lang="en-US" baseline="0" dirty="0"/>
          </a:p>
          <a:p>
            <a:r>
              <a:rPr lang="en-US" baseline="0" dirty="0"/>
              <a:t>This is a model of perspective projection</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33</a:t>
            </a:fld>
            <a:endParaRPr lang="da-DK"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This particular type of projection</a:t>
            </a:r>
            <a:r>
              <a:rPr lang="en-US" baseline="0" dirty="0"/>
              <a:t> process is know as perspective projection.</a:t>
            </a:r>
          </a:p>
          <a:p>
            <a:r>
              <a:rPr lang="en-US" baseline="0" dirty="0"/>
              <a:t>Here are some consequences</a:t>
            </a:r>
            <a:endParaRPr lang="en-US" dirty="0"/>
          </a:p>
          <a:p>
            <a:endParaRPr lang="en-US" dirty="0"/>
          </a:p>
          <a:p>
            <a:r>
              <a:rPr lang="en-US" dirty="0"/>
              <a:t>A and C have same height</a:t>
            </a:r>
            <a:r>
              <a:rPr lang="en-US" baseline="0" dirty="0"/>
              <a:t> viewed through the pinhole O.</a:t>
            </a:r>
          </a:p>
          <a:p>
            <a:r>
              <a:rPr lang="en-US" baseline="0" dirty="0"/>
              <a:t>However C is closer to O than A by distance d and will appear as long as B (B is twice as long as A and C)</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34</a:t>
            </a:fld>
            <a:endParaRPr lang="da-DK"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Move image plane in front</a:t>
            </a:r>
            <a:r>
              <a:rPr lang="en-US" baseline="0" dirty="0"/>
              <a:t> to ease the interpretation.</a:t>
            </a:r>
          </a:p>
          <a:p>
            <a:endParaRPr lang="en-US" dirty="0"/>
          </a:p>
          <a:p>
            <a:r>
              <a:rPr lang="en-US" dirty="0"/>
              <a:t>Under perspective</a:t>
            </a:r>
            <a:r>
              <a:rPr lang="en-US" baseline="0" dirty="0"/>
              <a:t> projection p</a:t>
            </a:r>
            <a:r>
              <a:rPr lang="en-US" dirty="0"/>
              <a:t>arallel lines appear to meet</a:t>
            </a:r>
            <a:r>
              <a:rPr lang="en-US" baseline="0" dirty="0"/>
              <a:t> and cross (vanishing point) and the vanishing point lie somewhere on a horizontal line.</a:t>
            </a:r>
          </a:p>
          <a:p>
            <a:endParaRPr lang="en-US" baseline="0" dirty="0"/>
          </a:p>
          <a:p>
            <a:r>
              <a:rPr lang="en-US" baseline="0" dirty="0"/>
              <a:t>The vanishing point can be outside the image.</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35</a:t>
            </a:fld>
            <a:endParaRPr lang="da-DK"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7"/>
          <p:cNvSpPr>
            <a:spLocks noGrp="1" noChangeArrowheads="1"/>
          </p:cNvSpPr>
          <p:nvPr>
            <p:ph type="sldNum" sz="quarter" idx="5"/>
          </p:nvPr>
        </p:nvSpPr>
        <p:spPr>
          <a:noFill/>
        </p:spPr>
        <p:txBody>
          <a:bodyPr/>
          <a:lstStyle/>
          <a:p>
            <a:fld id="{C5EF8D8E-C768-BF45-B041-75CF58884217}" type="slidenum">
              <a:rPr lang="da-DK">
                <a:latin typeface="Arial" charset="0"/>
              </a:rPr>
              <a:pPr/>
              <a:t>2</a:t>
            </a:fld>
            <a:endParaRPr lang="da-DK" dirty="0">
              <a:latin typeface="Arial" charset="0"/>
            </a:endParaRPr>
          </a:p>
        </p:txBody>
      </p:sp>
      <p:sp>
        <p:nvSpPr>
          <p:cNvPr id="17411" name="Rectangle 2"/>
          <p:cNvSpPr>
            <a:spLocks noGrp="1" noRot="1" noChangeAspect="1" noChangeArrowheads="1" noTextEdit="1"/>
          </p:cNvSpPr>
          <p:nvPr>
            <p:ph type="sldImg"/>
          </p:nvPr>
        </p:nvSpPr>
        <p:spPr>
          <a:ln/>
        </p:spPr>
      </p:sp>
      <p:sp>
        <p:nvSpPr>
          <p:cNvPr id="17412"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a:buFontTx/>
              <a:buNone/>
            </a:pPr>
            <a:r>
              <a:rPr lang="en-US" dirty="0"/>
              <a:t>In camera coordinate system:</a:t>
            </a:r>
            <a:r>
              <a:rPr lang="en-US" baseline="0" dirty="0"/>
              <a:t> </a:t>
            </a:r>
            <a:r>
              <a:rPr lang="en-US" dirty="0"/>
              <a:t>P=(x,y,z)</a:t>
            </a:r>
            <a:r>
              <a:rPr lang="en-US" baseline="0" dirty="0"/>
              <a:t> and </a:t>
            </a:r>
            <a:r>
              <a:rPr lang="en-US" dirty="0"/>
              <a:t>P’=(x’,y’,z’)</a:t>
            </a:r>
          </a:p>
          <a:p>
            <a:pPr>
              <a:buFontTx/>
              <a:buNone/>
            </a:pPr>
            <a:endParaRPr lang="en-US" dirty="0"/>
          </a:p>
          <a:p>
            <a:pPr>
              <a:buFontTx/>
              <a:buNone/>
            </a:pPr>
            <a:r>
              <a:rPr lang="en-US" dirty="0"/>
              <a:t>Focal length = brændvidde</a:t>
            </a:r>
          </a:p>
          <a:p>
            <a:pPr>
              <a:buFontTx/>
              <a:buNone/>
            </a:pPr>
            <a:r>
              <a:rPr lang="en-US" dirty="0"/>
              <a:t>f’/z scales the x,y-coordinates- move the object away from O and P’ moves towards C’ and vice versa</a:t>
            </a:r>
          </a:p>
          <a:p>
            <a:pPr>
              <a:buFontTx/>
              <a:buNone/>
            </a:pPr>
            <a:endParaRPr lang="en-US" dirty="0"/>
          </a:p>
          <a:p>
            <a:pPr>
              <a:buFontTx/>
              <a:buNone/>
            </a:pPr>
            <a:r>
              <a:rPr lang="en-US" dirty="0"/>
              <a:t>We skip lenses,</a:t>
            </a:r>
            <a:r>
              <a:rPr lang="en-US" baseline="0" dirty="0"/>
              <a:t> but this also has an effect on the image formation process</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36</a:t>
            </a:fld>
            <a:endParaRPr lang="da-DK"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view the scene through a limited aperture.</a:t>
            </a:r>
          </a:p>
          <a:p>
            <a:r>
              <a:rPr lang="en-US" dirty="0"/>
              <a:t>d</a:t>
            </a:r>
            <a:r>
              <a:rPr lang="en-US" baseline="0" dirty="0"/>
              <a:t> the diameter of the image / CCD chip / film and f is the focal length</a:t>
            </a:r>
          </a:p>
          <a:p>
            <a:r>
              <a:rPr lang="en-US" baseline="0" dirty="0"/>
              <a:t>This gives the opposite cone out into the scene</a:t>
            </a:r>
          </a:p>
          <a:p>
            <a:r>
              <a:rPr lang="en-US" baseline="0" dirty="0"/>
              <a:t>With real-world optics we have the concept Field of depth = the range of depth where objects appear in focus.</a:t>
            </a:r>
          </a:p>
          <a:p>
            <a:r>
              <a:rPr lang="en-US" baseline="0" dirty="0"/>
              <a:t>More on camera geometry later in this course</a:t>
            </a:r>
          </a:p>
          <a:p>
            <a:endParaRPr lang="en-US" baseline="0"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37</a:t>
            </a:fld>
            <a:endParaRPr lang="da-DK"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 pinhole camera is a good analogy of the human eye</a:t>
            </a:r>
          </a:p>
          <a:p>
            <a:r>
              <a:rPr lang="en-US" dirty="0"/>
              <a:t>Iris is the pinhole</a:t>
            </a:r>
          </a:p>
          <a:p>
            <a:r>
              <a:rPr lang="en-US" dirty="0"/>
              <a:t>Cornea + lens = optical</a:t>
            </a:r>
            <a:r>
              <a:rPr lang="en-US" baseline="0" dirty="0"/>
              <a:t> lens</a:t>
            </a:r>
            <a:endParaRPr lang="en-US" dirty="0"/>
          </a:p>
          <a:p>
            <a:r>
              <a:rPr lang="en-US" dirty="0"/>
              <a:t>Cone cells = sensitive to color</a:t>
            </a:r>
          </a:p>
          <a:p>
            <a:r>
              <a:rPr lang="en-US" dirty="0"/>
              <a:t>Rod cells = high</a:t>
            </a:r>
            <a:r>
              <a:rPr lang="en-US" baseline="0" dirty="0"/>
              <a:t> spatial sensitivity, also important for peripheral vision</a:t>
            </a:r>
          </a:p>
          <a:p>
            <a:endParaRPr lang="en-US" baseline="0" dirty="0"/>
          </a:p>
          <a:p>
            <a:r>
              <a:rPr lang="en-US" baseline="0" dirty="0"/>
              <a:t>This is not a course on neurobiology but we will once in a while get inspired by how biological vision systems function. Don’t over do it! We want to build vision systems superior to biological vision </a:t>
            </a:r>
            <a:r>
              <a:rPr lang="en-US" baseline="0" dirty="0">
                <a:sym typeface="Wingdings"/>
              </a:rPr>
              <a:t></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38</a:t>
            </a:fld>
            <a:endParaRPr lang="da-DK"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Interpreted as</a:t>
            </a:r>
            <a:r>
              <a:rPr lang="en-US" baseline="0" dirty="0"/>
              <a:t> measurements of light energy hitting each photoreceptor cells.</a:t>
            </a:r>
          </a:p>
          <a:p>
            <a:endParaRPr lang="en-US" baseline="0" dirty="0"/>
          </a:p>
          <a:p>
            <a:r>
              <a:rPr lang="en-US" baseline="0" dirty="0"/>
              <a:t>To get color, it is common to use color sensitive filters and either Bayer masks or 3 CCD chips (RGB)</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39</a:t>
            </a:fld>
            <a:endParaRPr lang="da-DK"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will think of an image as a function of (x,y) coordinates having</a:t>
            </a:r>
            <a:r>
              <a:rPr lang="en-US" baseline="0" dirty="0"/>
              <a:t> intensity values (scalar or vector valued).</a:t>
            </a:r>
          </a:p>
          <a:p>
            <a:endParaRPr lang="en-US" baseline="0" dirty="0"/>
          </a:p>
          <a:p>
            <a:r>
              <a:rPr lang="en-US" baseline="0" dirty="0"/>
              <a:t>In practice it is discritized spatially and intensities are quantized and rescaled to integers.</a:t>
            </a:r>
          </a:p>
          <a:p>
            <a:endParaRPr lang="en-US" baseline="0" dirty="0"/>
          </a:p>
          <a:p>
            <a:r>
              <a:rPr lang="en-US" baseline="0" dirty="0"/>
              <a:t>Notice that it is common to have y axis upside-down – most confusing!</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40</a:t>
            </a:fld>
            <a:endParaRPr lang="da-DK"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Slide Image Placeholder 1"/>
          <p:cNvSpPr>
            <a:spLocks noGrp="1" noRot="1" noChangeAspect="1"/>
          </p:cNvSpPr>
          <p:nvPr>
            <p:ph type="sldImg"/>
          </p:nvPr>
        </p:nvSpPr>
        <p:spPr>
          <a:ln/>
        </p:spPr>
      </p:sp>
      <p:sp>
        <p:nvSpPr>
          <p:cNvPr id="66563" name="Notes Placeholder 2"/>
          <p:cNvSpPr>
            <a:spLocks noGrp="1"/>
          </p:cNvSpPr>
          <p:nvPr>
            <p:ph type="body" idx="1"/>
          </p:nvPr>
        </p:nvSpPr>
        <p:spPr>
          <a:noFill/>
          <a:ln/>
        </p:spPr>
        <p:txBody>
          <a:bodyPr/>
          <a:lstStyle/>
          <a:p>
            <a:r>
              <a:rPr lang="en-US" dirty="0"/>
              <a:t>It’s the same red pitcher but the lighting is different (flash versus day light).</a:t>
            </a:r>
          </a:p>
          <a:p>
            <a:r>
              <a:rPr lang="en-US" dirty="0"/>
              <a:t>Only</a:t>
            </a:r>
            <a:r>
              <a:rPr lang="en-US" baseline="0" dirty="0"/>
              <a:t> considering the numbers – these two arrays are different.</a:t>
            </a:r>
          </a:p>
          <a:p>
            <a:r>
              <a:rPr lang="en-US" baseline="0" dirty="0"/>
              <a:t>But it</a:t>
            </a:r>
            <a:r>
              <a:rPr lang="fr-FR" baseline="0" dirty="0"/>
              <a:t>’</a:t>
            </a:r>
            <a:r>
              <a:rPr lang="en-US" baseline="0" dirty="0"/>
              <a:t>s the same object!</a:t>
            </a:r>
            <a:endParaRPr lang="en-US" dirty="0"/>
          </a:p>
          <a:p>
            <a:r>
              <a:rPr lang="en-US" dirty="0"/>
              <a:t>From pixel level to Marr’s primal sketch and higher order abstractions</a:t>
            </a:r>
          </a:p>
          <a:p>
            <a:endParaRPr lang="en-US" dirty="0"/>
          </a:p>
        </p:txBody>
      </p:sp>
      <p:sp>
        <p:nvSpPr>
          <p:cNvPr id="66564" name="Slide Number Placeholder 3"/>
          <p:cNvSpPr>
            <a:spLocks noGrp="1"/>
          </p:cNvSpPr>
          <p:nvPr>
            <p:ph type="sldNum" sz="quarter" idx="5"/>
          </p:nvPr>
        </p:nvSpPr>
        <p:spPr>
          <a:noFill/>
        </p:spPr>
        <p:txBody>
          <a:bodyPr/>
          <a:lstStyle/>
          <a:p>
            <a:fld id="{E51B850A-5761-D644-B538-2B230A6358CF}" type="slidenum">
              <a:rPr lang="da-DK" smtClean="0">
                <a:latin typeface="Arial" charset="0"/>
              </a:rPr>
              <a:pPr/>
              <a:t>41</a:t>
            </a:fld>
            <a:endParaRPr lang="da-DK" dirty="0">
              <a:latin typeface="Arial"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Recall from</a:t>
            </a:r>
            <a:r>
              <a:rPr lang="en-US" baseline="0" dirty="0"/>
              <a:t> last lecture: We can think of an image as a function of two variables (</a:t>
            </a:r>
            <a:r>
              <a:rPr lang="en-US" baseline="0" dirty="0" err="1"/>
              <a:t>x,y</a:t>
            </a:r>
            <a:r>
              <a:rPr lang="en-US" baseline="0" dirty="0"/>
              <a:t>).</a:t>
            </a:r>
          </a:p>
          <a:p>
            <a:endParaRPr lang="en-US" dirty="0"/>
          </a:p>
          <a:p>
            <a:r>
              <a:rPr lang="en-US" dirty="0"/>
              <a:t>In</a:t>
            </a:r>
            <a:r>
              <a:rPr lang="en-US" baseline="0" dirty="0"/>
              <a:t> the following we will switch to gray scale images. </a:t>
            </a:r>
          </a:p>
          <a:p>
            <a:r>
              <a:rPr lang="en-US" baseline="0" dirty="0"/>
              <a:t>The geometry we are looking for does not depend on color.</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42</a:t>
            </a:fld>
            <a:endParaRPr lang="da-DK"/>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We actually don’t always</a:t>
            </a:r>
            <a:r>
              <a:rPr lang="en-US" baseline="0" dirty="0"/>
              <a:t> need a full 3D model. Many recognition methods is solely based on models of local appearance of the objects. (e.g. DPM’s)</a:t>
            </a:r>
          </a:p>
          <a:p>
            <a:endParaRPr lang="en-US" baseline="0" dirty="0"/>
          </a:p>
          <a:p>
            <a:r>
              <a:rPr lang="en-US" baseline="0" dirty="0"/>
              <a:t>Once we have this hierarchy in place (or at least partially) we can solve some vision tasks!</a:t>
            </a:r>
          </a:p>
          <a:p>
            <a:endParaRPr lang="en-US" baseline="0"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43</a:t>
            </a:fld>
            <a:endParaRPr lang="da-DK"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en-US" dirty="0"/>
          </a:p>
        </p:txBody>
      </p:sp>
      <p:sp>
        <p:nvSpPr>
          <p:cNvPr id="4" name="Pladsholder til slidenummer 3"/>
          <p:cNvSpPr>
            <a:spLocks noGrp="1"/>
          </p:cNvSpPr>
          <p:nvPr>
            <p:ph type="sldNum" sz="quarter" idx="5"/>
          </p:nvPr>
        </p:nvSpPr>
        <p:spPr/>
        <p:txBody>
          <a:bodyPr/>
          <a:lstStyle/>
          <a:p>
            <a:fld id="{186D1ADC-26B8-E543-BBE5-C8FBE09B11D5}" type="slidenum">
              <a:rPr lang="da-DK" smtClean="0"/>
              <a:pPr/>
              <a:t>44</a:t>
            </a:fld>
            <a:endParaRPr lang="da-DK" dirty="0"/>
          </a:p>
        </p:txBody>
      </p:sp>
    </p:spTree>
    <p:extLst>
      <p:ext uri="{BB962C8B-B14F-4D97-AF65-F5344CB8AC3E}">
        <p14:creationId xmlns:p14="http://schemas.microsoft.com/office/powerpoint/2010/main" val="13307510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Notice that new regions</a:t>
            </a:r>
            <a:r>
              <a:rPr lang="en-US" baseline="0" dirty="0"/>
              <a:t> appear while others are occluded or go out of view.</a:t>
            </a:r>
            <a:endParaRPr lang="en-US" dirty="0"/>
          </a:p>
          <a:p>
            <a:endParaRPr lang="en-US" dirty="0"/>
          </a:p>
          <a:p>
            <a:r>
              <a:rPr lang="en-US" dirty="0"/>
              <a:t>Start by installing</a:t>
            </a:r>
            <a:r>
              <a:rPr lang="en-US" baseline="0" dirty="0"/>
              <a:t> software and make this run before Wednesday!</a:t>
            </a:r>
          </a:p>
          <a:p>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45</a:t>
            </a:fld>
            <a:endParaRPr lang="da-DK"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ladsholder til slidebillede 1"/>
          <p:cNvSpPr>
            <a:spLocks noGrp="1" noRot="1" noChangeAspect="1"/>
          </p:cNvSpPr>
          <p:nvPr>
            <p:ph type="sldImg"/>
          </p:nvPr>
        </p:nvSpPr>
        <p:spPr/>
      </p:sp>
      <p:sp>
        <p:nvSpPr>
          <p:cNvPr id="3" name="Pladsholder til noter 2"/>
          <p:cNvSpPr>
            <a:spLocks noGrp="1"/>
          </p:cNvSpPr>
          <p:nvPr>
            <p:ph type="body" idx="1"/>
          </p:nvPr>
        </p:nvSpPr>
        <p:spPr/>
        <p:txBody>
          <a:bodyPr/>
          <a:lstStyle/>
          <a:p>
            <a:endParaRPr lang="da-DK"/>
          </a:p>
        </p:txBody>
      </p:sp>
      <p:sp>
        <p:nvSpPr>
          <p:cNvPr id="4" name="Pladsholder til slidenummer 3"/>
          <p:cNvSpPr>
            <a:spLocks noGrp="1"/>
          </p:cNvSpPr>
          <p:nvPr>
            <p:ph type="sldNum" sz="quarter" idx="10"/>
          </p:nvPr>
        </p:nvSpPr>
        <p:spPr/>
        <p:txBody>
          <a:bodyPr/>
          <a:lstStyle/>
          <a:p>
            <a:fld id="{D5F18607-8762-4601-BE80-07974AFBEA2D}" type="slidenum">
              <a:rPr lang="da-DK" smtClean="0"/>
              <a:t>5</a:t>
            </a:fld>
            <a:endParaRPr lang="da-DK"/>
          </a:p>
        </p:txBody>
      </p:sp>
    </p:spTree>
    <p:extLst>
      <p:ext uri="{BB962C8B-B14F-4D97-AF65-F5344CB8AC3E}">
        <p14:creationId xmlns:p14="http://schemas.microsoft.com/office/powerpoint/2010/main" val="32024823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90% of all IP</a:t>
            </a:r>
            <a:r>
              <a:rPr lang="en-US" baseline="0" dirty="0"/>
              <a:t> is filtering. 90% of all filtering is Gaussian smoothing</a:t>
            </a:r>
            <a:endParaRPr lang="en-US" dirty="0"/>
          </a:p>
        </p:txBody>
      </p:sp>
      <p:sp>
        <p:nvSpPr>
          <p:cNvPr id="4" name="Slide Number Placeholder 3"/>
          <p:cNvSpPr>
            <a:spLocks noGrp="1"/>
          </p:cNvSpPr>
          <p:nvPr>
            <p:ph type="sldNum" sz="quarter" idx="10"/>
          </p:nvPr>
        </p:nvSpPr>
        <p:spPr/>
        <p:txBody>
          <a:bodyPr/>
          <a:lstStyle/>
          <a:p>
            <a:fld id="{3494C266-5851-7F49-A028-9CD469AB12DA}" type="slidenum">
              <a:rPr lang="en-US" smtClean="0"/>
              <a:t>46</a:t>
            </a:fld>
            <a:endParaRPr lang="en-US"/>
          </a:p>
        </p:txBody>
      </p:sp>
    </p:spTree>
    <p:extLst>
      <p:ext uri="{BB962C8B-B14F-4D97-AF65-F5344CB8AC3E}">
        <p14:creationId xmlns:p14="http://schemas.microsoft.com/office/powerpoint/2010/main" val="297082260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Shading = material reflectance</a:t>
            </a:r>
            <a:r>
              <a:rPr lang="en-US" baseline="0" dirty="0"/>
              <a:t> properties and how color changes</a:t>
            </a:r>
          </a:p>
          <a:p>
            <a:endParaRPr lang="en-US" baseline="0" dirty="0"/>
          </a:p>
          <a:p>
            <a:r>
              <a:rPr lang="en-US" baseline="0" dirty="0"/>
              <a:t>Notice the cast shadows and how the texture of the roof changes dramatically.</a:t>
            </a:r>
          </a:p>
          <a:p>
            <a:r>
              <a:rPr lang="en-US" baseline="0" dirty="0"/>
              <a:t>We need methods that are robust to this kind of variation!</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52</a:t>
            </a:fld>
            <a:endParaRPr lang="da-DK"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dirty="0"/>
              <a:t>Scenario: We observe</a:t>
            </a:r>
            <a:r>
              <a:rPr lang="en-US" baseline="0" dirty="0"/>
              <a:t> the world through one or more cameras plugged into a computer and we wish to infer a model description/abstract interpretation of the scene.</a:t>
            </a: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endParaRPr lang="en-US" dirty="0"/>
          </a:p>
          <a:p>
            <a:pPr marL="0" marR="0" indent="0" algn="l" defTabSz="914400" rtl="0" eaLnBrk="1" fontAlgn="base" latinLnBrk="0" hangingPunct="1">
              <a:lnSpc>
                <a:spcPct val="100000"/>
              </a:lnSpc>
              <a:spcBef>
                <a:spcPct val="30000"/>
              </a:spcBef>
              <a:spcAft>
                <a:spcPct val="0"/>
              </a:spcAft>
              <a:buClrTx/>
              <a:buSzTx/>
              <a:buFontTx/>
              <a:buNone/>
              <a:tabLst/>
              <a:defRPr/>
            </a:pPr>
            <a:r>
              <a:rPr lang="en-US" dirty="0"/>
              <a:t>We focus on some of the hot research topics in Computer Vision.</a:t>
            </a:r>
          </a:p>
          <a:p>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7</a:t>
            </a:fld>
            <a:endParaRPr lang="da-DK"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Notice that the Wikipedia definition includes medical image analysis – this I think is debatable</a:t>
            </a:r>
          </a:p>
          <a:p>
            <a:endParaRPr lang="en-US" dirty="0"/>
          </a:p>
          <a:p>
            <a:r>
              <a:rPr lang="en-US" dirty="0"/>
              <a:t>Thefreedictionary</a:t>
            </a:r>
            <a:r>
              <a:rPr lang="en-US" baseline="0" dirty="0"/>
              <a:t> is too thin a definition</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8</a:t>
            </a:fld>
            <a:endParaRPr lang="da-DK" dirty="0"/>
          </a:p>
        </p:txBody>
      </p:sp>
    </p:spTree>
    <p:extLst>
      <p:ext uri="{BB962C8B-B14F-4D97-AF65-F5344CB8AC3E}">
        <p14:creationId xmlns:p14="http://schemas.microsoft.com/office/powerpoint/2010/main" val="4209840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7"/>
          <p:cNvSpPr>
            <a:spLocks noGrp="1" noChangeArrowheads="1"/>
          </p:cNvSpPr>
          <p:nvPr>
            <p:ph type="sldNum" sz="quarter" idx="5"/>
          </p:nvPr>
        </p:nvSpPr>
        <p:spPr>
          <a:noFill/>
        </p:spPr>
        <p:txBody>
          <a:bodyPr/>
          <a:lstStyle/>
          <a:p>
            <a:fld id="{9BB51586-4925-4347-86F0-40D18076797F}" type="slidenum">
              <a:rPr lang="da-DK">
                <a:latin typeface="Arial" charset="0"/>
              </a:rPr>
              <a:pPr/>
              <a:t>11</a:t>
            </a:fld>
            <a:endParaRPr lang="da-DK" dirty="0">
              <a:latin typeface="Arial" charset="0"/>
            </a:endParaRPr>
          </a:p>
        </p:txBody>
      </p:sp>
      <p:sp>
        <p:nvSpPr>
          <p:cNvPr id="28675" name="Rectangle 2"/>
          <p:cNvSpPr>
            <a:spLocks noGrp="1" noRot="1" noChangeAspect="1" noChangeArrowheads="1" noTextEdit="1"/>
          </p:cNvSpPr>
          <p:nvPr>
            <p:ph type="sldImg"/>
          </p:nvPr>
        </p:nvSpPr>
        <p:spPr>
          <a:ln/>
        </p:spPr>
      </p:sp>
      <p:sp>
        <p:nvSpPr>
          <p:cNvPr id="2867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7"/>
          <p:cNvSpPr>
            <a:spLocks noGrp="1" noChangeArrowheads="1"/>
          </p:cNvSpPr>
          <p:nvPr>
            <p:ph type="sldNum" sz="quarter" idx="5"/>
          </p:nvPr>
        </p:nvSpPr>
        <p:spPr>
          <a:noFill/>
        </p:spPr>
        <p:txBody>
          <a:bodyPr/>
          <a:lstStyle/>
          <a:p>
            <a:fld id="{37728EF2-1B04-B846-801F-7BA4A96B695D}" type="slidenum">
              <a:rPr lang="da-DK">
                <a:latin typeface="Arial" charset="0"/>
              </a:rPr>
              <a:pPr/>
              <a:t>12</a:t>
            </a:fld>
            <a:endParaRPr lang="da-DK" dirty="0">
              <a:latin typeface="Arial" charset="0"/>
            </a:endParaRPr>
          </a:p>
        </p:txBody>
      </p:sp>
      <p:sp>
        <p:nvSpPr>
          <p:cNvPr id="23555" name="Rectangle 2"/>
          <p:cNvSpPr>
            <a:spLocks noGrp="1" noRot="1" noChangeAspect="1" noChangeArrowheads="1" noTextEdit="1"/>
          </p:cNvSpPr>
          <p:nvPr>
            <p:ph type="sldImg"/>
          </p:nvPr>
        </p:nvSpPr>
        <p:spPr>
          <a:ln/>
        </p:spPr>
      </p:sp>
      <p:sp>
        <p:nvSpPr>
          <p:cNvPr id="23556" name="Rectangle 3"/>
          <p:cNvSpPr>
            <a:spLocks noGrp="1" noChangeArrowheads="1"/>
          </p:cNvSpPr>
          <p:nvPr>
            <p:ph type="body" idx="1"/>
          </p:nvPr>
        </p:nvSpPr>
        <p:spPr>
          <a:noFill/>
          <a:ln/>
        </p:spPr>
        <p:txBody>
          <a:bodyPr/>
          <a:lstStyle/>
          <a:p>
            <a:pPr eaLnBrk="1" hangingPunct="1"/>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Slide Image Placeholder 1"/>
          <p:cNvSpPr>
            <a:spLocks noGrp="1" noRot="1" noChangeAspect="1"/>
          </p:cNvSpPr>
          <p:nvPr>
            <p:ph type="sldImg"/>
          </p:nvPr>
        </p:nvSpPr>
        <p:spPr>
          <a:ln/>
        </p:spPr>
      </p:sp>
      <p:sp>
        <p:nvSpPr>
          <p:cNvPr id="31747" name="Notes Placeholder 2"/>
          <p:cNvSpPr>
            <a:spLocks noGrp="1"/>
          </p:cNvSpPr>
          <p:nvPr>
            <p:ph type="body" idx="1"/>
          </p:nvPr>
        </p:nvSpPr>
        <p:spPr>
          <a:noFill/>
          <a:ln/>
        </p:spPr>
        <p:txBody>
          <a:bodyPr/>
          <a:lstStyle/>
          <a:p>
            <a:r>
              <a:rPr lang="en-US" dirty="0"/>
              <a:t>46 hours! But you have long summer holidays </a:t>
            </a:r>
            <a:r>
              <a:rPr lang="en-US" dirty="0">
                <a:sym typeface="Wingdings" charset="2"/>
              </a:rPr>
              <a:t></a:t>
            </a:r>
          </a:p>
          <a:p>
            <a:endParaRPr lang="en-US" dirty="0">
              <a:sym typeface="Wingdings" charset="2"/>
            </a:endParaRPr>
          </a:p>
        </p:txBody>
      </p:sp>
      <p:sp>
        <p:nvSpPr>
          <p:cNvPr id="31748" name="Slide Number Placeholder 3"/>
          <p:cNvSpPr>
            <a:spLocks noGrp="1"/>
          </p:cNvSpPr>
          <p:nvPr>
            <p:ph type="sldNum" sz="quarter" idx="5"/>
          </p:nvPr>
        </p:nvSpPr>
        <p:spPr>
          <a:noFill/>
        </p:spPr>
        <p:txBody>
          <a:bodyPr/>
          <a:lstStyle/>
          <a:p>
            <a:fld id="{5A39EF8F-ECB3-C149-A60E-3354F2759C04}" type="slidenum">
              <a:rPr lang="da-DK" smtClean="0">
                <a:latin typeface="Arial" charset="0"/>
              </a:rPr>
              <a:pPr/>
              <a:t>15</a:t>
            </a:fld>
            <a:endParaRPr lang="da-DK" dirty="0">
              <a:latin typeface="Arial"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dirty="0"/>
              <a:t>There is also a new 2012 version of the Forsyth</a:t>
            </a:r>
            <a:r>
              <a:rPr lang="en-US" baseline="0" dirty="0"/>
              <a:t> &amp; Ponce book that we recommend if you like some additional material.</a:t>
            </a:r>
            <a:endParaRPr lang="en-US" dirty="0"/>
          </a:p>
        </p:txBody>
      </p:sp>
      <p:sp>
        <p:nvSpPr>
          <p:cNvPr id="4" name="Slide Number Placeholder 3"/>
          <p:cNvSpPr>
            <a:spLocks noGrp="1"/>
          </p:cNvSpPr>
          <p:nvPr>
            <p:ph type="sldNum" sz="quarter" idx="10"/>
          </p:nvPr>
        </p:nvSpPr>
        <p:spPr/>
        <p:txBody>
          <a:bodyPr/>
          <a:lstStyle/>
          <a:p>
            <a:fld id="{186D1ADC-26B8-E543-BBE5-C8FBE09B11D5}" type="slidenum">
              <a:rPr lang="da-DK" smtClean="0"/>
              <a:pPr/>
              <a:t>17</a:t>
            </a:fld>
            <a:endParaRPr lang="da-DK"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da-DK"/>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da-DK"/>
              <a:t>Click to edit Master subtitle style</a:t>
            </a:r>
            <a:endParaRPr lang="en-US"/>
          </a:p>
        </p:txBody>
      </p:sp>
      <p:sp>
        <p:nvSpPr>
          <p:cNvPr id="4" name="Date Placeholder 3"/>
          <p:cNvSpPr>
            <a:spLocks noGrp="1"/>
          </p:cNvSpPr>
          <p:nvPr>
            <p:ph type="dt" sz="half" idx="10"/>
          </p:nvPr>
        </p:nvSpPr>
        <p:spPr/>
        <p:txBody>
          <a:bodyPr/>
          <a:lstStyle>
            <a:lvl1pPr>
              <a:defRPr/>
            </a:lvl1pPr>
          </a:lstStyle>
          <a:p>
            <a:endParaRPr lang="da-DK" dirty="0"/>
          </a:p>
        </p:txBody>
      </p:sp>
      <p:sp>
        <p:nvSpPr>
          <p:cNvPr id="5" name="Footer Placeholder 4"/>
          <p:cNvSpPr>
            <a:spLocks noGrp="1"/>
          </p:cNvSpPr>
          <p:nvPr>
            <p:ph type="ftr" sz="quarter" idx="11"/>
          </p:nvPr>
        </p:nvSpPr>
        <p:spPr/>
        <p:txBody>
          <a:bodyPr/>
          <a:lstStyle>
            <a:lvl1pPr>
              <a:defRPr/>
            </a:lvl1pPr>
          </a:lstStyle>
          <a:p>
            <a:endParaRPr lang="da-DK" dirty="0"/>
          </a:p>
        </p:txBody>
      </p:sp>
      <p:sp>
        <p:nvSpPr>
          <p:cNvPr id="6" name="Slide Number Placeholder 5"/>
          <p:cNvSpPr>
            <a:spLocks noGrp="1"/>
          </p:cNvSpPr>
          <p:nvPr>
            <p:ph type="sldNum" sz="quarter" idx="12"/>
          </p:nvPr>
        </p:nvSpPr>
        <p:spPr/>
        <p:txBody>
          <a:bodyPr/>
          <a:lstStyle>
            <a:lvl1pPr>
              <a:defRPr smtClean="0"/>
            </a:lvl1pPr>
          </a:lstStyle>
          <a:p>
            <a:fld id="{E7717FE8-7A79-9441-B885-DAFE9F64A154}" type="slidenum">
              <a:rPr lang="da-DK"/>
              <a:pPr/>
              <a:t>‹nr.›</a:t>
            </a:fld>
            <a:endParaRPr lang="da-DK"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endParaRPr lang="en-US"/>
          </a:p>
        </p:txBody>
      </p:sp>
      <p:sp>
        <p:nvSpPr>
          <p:cNvPr id="4" name="Date Placeholder 3"/>
          <p:cNvSpPr>
            <a:spLocks noGrp="1"/>
          </p:cNvSpPr>
          <p:nvPr>
            <p:ph type="dt" sz="half" idx="10"/>
          </p:nvPr>
        </p:nvSpPr>
        <p:spPr/>
        <p:txBody>
          <a:bodyPr/>
          <a:lstStyle>
            <a:lvl1pPr>
              <a:defRPr/>
            </a:lvl1pPr>
          </a:lstStyle>
          <a:p>
            <a:endParaRPr lang="da-DK" dirty="0"/>
          </a:p>
        </p:txBody>
      </p:sp>
      <p:sp>
        <p:nvSpPr>
          <p:cNvPr id="5" name="Footer Placeholder 4"/>
          <p:cNvSpPr>
            <a:spLocks noGrp="1"/>
          </p:cNvSpPr>
          <p:nvPr>
            <p:ph type="ftr" sz="quarter" idx="11"/>
          </p:nvPr>
        </p:nvSpPr>
        <p:spPr/>
        <p:txBody>
          <a:bodyPr/>
          <a:lstStyle>
            <a:lvl1pPr>
              <a:defRPr/>
            </a:lvl1pPr>
          </a:lstStyle>
          <a:p>
            <a:endParaRPr lang="da-DK" dirty="0"/>
          </a:p>
        </p:txBody>
      </p:sp>
      <p:sp>
        <p:nvSpPr>
          <p:cNvPr id="6" name="Slide Number Placeholder 5"/>
          <p:cNvSpPr>
            <a:spLocks noGrp="1"/>
          </p:cNvSpPr>
          <p:nvPr>
            <p:ph type="sldNum" sz="quarter" idx="12"/>
          </p:nvPr>
        </p:nvSpPr>
        <p:spPr/>
        <p:txBody>
          <a:bodyPr/>
          <a:lstStyle>
            <a:lvl1pPr>
              <a:defRPr smtClean="0"/>
            </a:lvl1pPr>
          </a:lstStyle>
          <a:p>
            <a:fld id="{A042D13F-2D33-D746-B33E-1CB852EE7CFB}" type="slidenum">
              <a:rPr lang="da-DK"/>
              <a:pPr/>
              <a:t>‹nr.›</a:t>
            </a:fld>
            <a:endParaRPr lang="da-DK"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da-DK"/>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endParaRPr lang="en-US"/>
          </a:p>
        </p:txBody>
      </p:sp>
      <p:sp>
        <p:nvSpPr>
          <p:cNvPr id="4" name="Date Placeholder 3"/>
          <p:cNvSpPr>
            <a:spLocks noGrp="1"/>
          </p:cNvSpPr>
          <p:nvPr>
            <p:ph type="dt" sz="half" idx="10"/>
          </p:nvPr>
        </p:nvSpPr>
        <p:spPr/>
        <p:txBody>
          <a:bodyPr/>
          <a:lstStyle>
            <a:lvl1pPr>
              <a:defRPr/>
            </a:lvl1pPr>
          </a:lstStyle>
          <a:p>
            <a:endParaRPr lang="da-DK" dirty="0"/>
          </a:p>
        </p:txBody>
      </p:sp>
      <p:sp>
        <p:nvSpPr>
          <p:cNvPr id="5" name="Footer Placeholder 4"/>
          <p:cNvSpPr>
            <a:spLocks noGrp="1"/>
          </p:cNvSpPr>
          <p:nvPr>
            <p:ph type="ftr" sz="quarter" idx="11"/>
          </p:nvPr>
        </p:nvSpPr>
        <p:spPr/>
        <p:txBody>
          <a:bodyPr/>
          <a:lstStyle>
            <a:lvl1pPr>
              <a:defRPr/>
            </a:lvl1pPr>
          </a:lstStyle>
          <a:p>
            <a:endParaRPr lang="da-DK" dirty="0"/>
          </a:p>
        </p:txBody>
      </p:sp>
      <p:sp>
        <p:nvSpPr>
          <p:cNvPr id="6" name="Slide Number Placeholder 5"/>
          <p:cNvSpPr>
            <a:spLocks noGrp="1"/>
          </p:cNvSpPr>
          <p:nvPr>
            <p:ph type="sldNum" sz="quarter" idx="12"/>
          </p:nvPr>
        </p:nvSpPr>
        <p:spPr/>
        <p:txBody>
          <a:bodyPr/>
          <a:lstStyle>
            <a:lvl1pPr>
              <a:defRPr smtClean="0"/>
            </a:lvl1pPr>
          </a:lstStyle>
          <a:p>
            <a:fld id="{166ABE68-969B-554F-BF15-E18EFD610810}" type="slidenum">
              <a:rPr lang="da-DK"/>
              <a:pPr/>
              <a:t>‹nr.›</a:t>
            </a:fld>
            <a:endParaRPr lang="da-DK"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Click to edit Master title style</a:t>
            </a:r>
            <a:endParaRPr lang="en-US"/>
          </a:p>
        </p:txBody>
      </p:sp>
      <p:sp>
        <p:nvSpPr>
          <p:cNvPr id="3" name="Content Placeholder 2"/>
          <p:cNvSpPr>
            <a:spLocks noGrp="1"/>
          </p:cNvSpPr>
          <p:nvPr>
            <p:ph idx="1"/>
          </p:nvPr>
        </p:nvSpPr>
        <p:spPr/>
        <p:txBody>
          <a:body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endParaRPr lang="en-US"/>
          </a:p>
        </p:txBody>
      </p:sp>
      <p:sp>
        <p:nvSpPr>
          <p:cNvPr id="4" name="Date Placeholder 3"/>
          <p:cNvSpPr>
            <a:spLocks noGrp="1"/>
          </p:cNvSpPr>
          <p:nvPr>
            <p:ph type="dt" sz="half" idx="10"/>
          </p:nvPr>
        </p:nvSpPr>
        <p:spPr/>
        <p:txBody>
          <a:bodyPr/>
          <a:lstStyle>
            <a:lvl1pPr>
              <a:defRPr/>
            </a:lvl1pPr>
          </a:lstStyle>
          <a:p>
            <a:endParaRPr lang="da-DK" dirty="0"/>
          </a:p>
        </p:txBody>
      </p:sp>
      <p:sp>
        <p:nvSpPr>
          <p:cNvPr id="5" name="Footer Placeholder 4"/>
          <p:cNvSpPr>
            <a:spLocks noGrp="1"/>
          </p:cNvSpPr>
          <p:nvPr>
            <p:ph type="ftr" sz="quarter" idx="11"/>
          </p:nvPr>
        </p:nvSpPr>
        <p:spPr/>
        <p:txBody>
          <a:bodyPr/>
          <a:lstStyle>
            <a:lvl1pPr>
              <a:defRPr/>
            </a:lvl1pPr>
          </a:lstStyle>
          <a:p>
            <a:endParaRPr lang="da-DK" dirty="0"/>
          </a:p>
        </p:txBody>
      </p:sp>
      <p:sp>
        <p:nvSpPr>
          <p:cNvPr id="6" name="Slide Number Placeholder 5"/>
          <p:cNvSpPr>
            <a:spLocks noGrp="1"/>
          </p:cNvSpPr>
          <p:nvPr>
            <p:ph type="sldNum" sz="quarter" idx="12"/>
          </p:nvPr>
        </p:nvSpPr>
        <p:spPr/>
        <p:txBody>
          <a:bodyPr/>
          <a:lstStyle>
            <a:lvl1pPr>
              <a:defRPr smtClean="0"/>
            </a:lvl1pPr>
          </a:lstStyle>
          <a:p>
            <a:fld id="{05E19C6D-1D33-0D48-8FE2-86E09EECD1BF}" type="slidenum">
              <a:rPr lang="da-DK"/>
              <a:pPr/>
              <a:t>‹nr.›</a:t>
            </a:fld>
            <a:endParaRPr lang="da-DK"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da-DK"/>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da-DK"/>
              <a:t>Click to edit Master text styles</a:t>
            </a:r>
          </a:p>
        </p:txBody>
      </p:sp>
      <p:sp>
        <p:nvSpPr>
          <p:cNvPr id="4" name="Date Placeholder 3"/>
          <p:cNvSpPr>
            <a:spLocks noGrp="1"/>
          </p:cNvSpPr>
          <p:nvPr>
            <p:ph type="dt" sz="half" idx="10"/>
          </p:nvPr>
        </p:nvSpPr>
        <p:spPr/>
        <p:txBody>
          <a:bodyPr/>
          <a:lstStyle>
            <a:lvl1pPr>
              <a:defRPr/>
            </a:lvl1pPr>
          </a:lstStyle>
          <a:p>
            <a:endParaRPr lang="da-DK" dirty="0"/>
          </a:p>
        </p:txBody>
      </p:sp>
      <p:sp>
        <p:nvSpPr>
          <p:cNvPr id="5" name="Footer Placeholder 4"/>
          <p:cNvSpPr>
            <a:spLocks noGrp="1"/>
          </p:cNvSpPr>
          <p:nvPr>
            <p:ph type="ftr" sz="quarter" idx="11"/>
          </p:nvPr>
        </p:nvSpPr>
        <p:spPr/>
        <p:txBody>
          <a:bodyPr/>
          <a:lstStyle>
            <a:lvl1pPr>
              <a:defRPr/>
            </a:lvl1pPr>
          </a:lstStyle>
          <a:p>
            <a:endParaRPr lang="da-DK" dirty="0"/>
          </a:p>
        </p:txBody>
      </p:sp>
      <p:sp>
        <p:nvSpPr>
          <p:cNvPr id="6" name="Slide Number Placeholder 5"/>
          <p:cNvSpPr>
            <a:spLocks noGrp="1"/>
          </p:cNvSpPr>
          <p:nvPr>
            <p:ph type="sldNum" sz="quarter" idx="12"/>
          </p:nvPr>
        </p:nvSpPr>
        <p:spPr/>
        <p:txBody>
          <a:bodyPr/>
          <a:lstStyle>
            <a:lvl1pPr>
              <a:defRPr smtClean="0"/>
            </a:lvl1pPr>
          </a:lstStyle>
          <a:p>
            <a:fld id="{52BE9911-578A-2C43-A7CF-1B920F103844}" type="slidenum">
              <a:rPr lang="da-DK"/>
              <a:pPr/>
              <a:t>‹nr.›</a:t>
            </a:fld>
            <a:endParaRPr lang="da-DK"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endParaRPr lang="en-US"/>
          </a:p>
        </p:txBody>
      </p:sp>
      <p:sp>
        <p:nvSpPr>
          <p:cNvPr id="5" name="Date Placeholder 4"/>
          <p:cNvSpPr>
            <a:spLocks noGrp="1"/>
          </p:cNvSpPr>
          <p:nvPr>
            <p:ph type="dt" sz="half" idx="10"/>
          </p:nvPr>
        </p:nvSpPr>
        <p:spPr/>
        <p:txBody>
          <a:bodyPr/>
          <a:lstStyle>
            <a:lvl1pPr>
              <a:defRPr/>
            </a:lvl1pPr>
          </a:lstStyle>
          <a:p>
            <a:endParaRPr lang="da-DK" dirty="0"/>
          </a:p>
        </p:txBody>
      </p:sp>
      <p:sp>
        <p:nvSpPr>
          <p:cNvPr id="6" name="Footer Placeholder 5"/>
          <p:cNvSpPr>
            <a:spLocks noGrp="1"/>
          </p:cNvSpPr>
          <p:nvPr>
            <p:ph type="ftr" sz="quarter" idx="11"/>
          </p:nvPr>
        </p:nvSpPr>
        <p:spPr/>
        <p:txBody>
          <a:bodyPr/>
          <a:lstStyle>
            <a:lvl1pPr>
              <a:defRPr/>
            </a:lvl1pPr>
          </a:lstStyle>
          <a:p>
            <a:endParaRPr lang="da-DK" dirty="0"/>
          </a:p>
        </p:txBody>
      </p:sp>
      <p:sp>
        <p:nvSpPr>
          <p:cNvPr id="7" name="Slide Number Placeholder 6"/>
          <p:cNvSpPr>
            <a:spLocks noGrp="1"/>
          </p:cNvSpPr>
          <p:nvPr>
            <p:ph type="sldNum" sz="quarter" idx="12"/>
          </p:nvPr>
        </p:nvSpPr>
        <p:spPr/>
        <p:txBody>
          <a:bodyPr/>
          <a:lstStyle>
            <a:lvl1pPr>
              <a:defRPr smtClean="0"/>
            </a:lvl1pPr>
          </a:lstStyle>
          <a:p>
            <a:fld id="{471708D7-0C95-4F49-8676-E92455858B20}" type="slidenum">
              <a:rPr lang="da-DK"/>
              <a:pPr/>
              <a:t>‹nr.›</a:t>
            </a:fld>
            <a:endParaRPr lang="da-DK"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da-DK"/>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a-DK"/>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endParaRPr lang="en-US"/>
          </a:p>
        </p:txBody>
      </p:sp>
      <p:sp>
        <p:nvSpPr>
          <p:cNvPr id="7" name="Date Placeholder 6"/>
          <p:cNvSpPr>
            <a:spLocks noGrp="1"/>
          </p:cNvSpPr>
          <p:nvPr>
            <p:ph type="dt" sz="half" idx="10"/>
          </p:nvPr>
        </p:nvSpPr>
        <p:spPr/>
        <p:txBody>
          <a:bodyPr/>
          <a:lstStyle>
            <a:lvl1pPr>
              <a:defRPr/>
            </a:lvl1pPr>
          </a:lstStyle>
          <a:p>
            <a:endParaRPr lang="da-DK" dirty="0"/>
          </a:p>
        </p:txBody>
      </p:sp>
      <p:sp>
        <p:nvSpPr>
          <p:cNvPr id="8" name="Footer Placeholder 7"/>
          <p:cNvSpPr>
            <a:spLocks noGrp="1"/>
          </p:cNvSpPr>
          <p:nvPr>
            <p:ph type="ftr" sz="quarter" idx="11"/>
          </p:nvPr>
        </p:nvSpPr>
        <p:spPr/>
        <p:txBody>
          <a:bodyPr/>
          <a:lstStyle>
            <a:lvl1pPr>
              <a:defRPr/>
            </a:lvl1pPr>
          </a:lstStyle>
          <a:p>
            <a:endParaRPr lang="da-DK" dirty="0"/>
          </a:p>
        </p:txBody>
      </p:sp>
      <p:sp>
        <p:nvSpPr>
          <p:cNvPr id="9" name="Slide Number Placeholder 8"/>
          <p:cNvSpPr>
            <a:spLocks noGrp="1"/>
          </p:cNvSpPr>
          <p:nvPr>
            <p:ph type="sldNum" sz="quarter" idx="12"/>
          </p:nvPr>
        </p:nvSpPr>
        <p:spPr/>
        <p:txBody>
          <a:bodyPr/>
          <a:lstStyle>
            <a:lvl1pPr>
              <a:defRPr smtClean="0"/>
            </a:lvl1pPr>
          </a:lstStyle>
          <a:p>
            <a:fld id="{77C7A43A-1FB9-8546-B3D9-7A9CAE90F0E8}" type="slidenum">
              <a:rPr lang="da-DK"/>
              <a:pPr/>
              <a:t>‹nr.›</a:t>
            </a:fld>
            <a:endParaRPr lang="da-DK"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da-DK"/>
              <a:t>Click to edit Master title style</a:t>
            </a:r>
            <a:endParaRPr lang="en-US"/>
          </a:p>
        </p:txBody>
      </p:sp>
      <p:sp>
        <p:nvSpPr>
          <p:cNvPr id="3" name="Date Placeholder 2"/>
          <p:cNvSpPr>
            <a:spLocks noGrp="1"/>
          </p:cNvSpPr>
          <p:nvPr>
            <p:ph type="dt" sz="half" idx="10"/>
          </p:nvPr>
        </p:nvSpPr>
        <p:spPr/>
        <p:txBody>
          <a:bodyPr/>
          <a:lstStyle>
            <a:lvl1pPr>
              <a:defRPr/>
            </a:lvl1pPr>
          </a:lstStyle>
          <a:p>
            <a:endParaRPr lang="da-DK" dirty="0"/>
          </a:p>
        </p:txBody>
      </p:sp>
      <p:sp>
        <p:nvSpPr>
          <p:cNvPr id="4" name="Footer Placeholder 3"/>
          <p:cNvSpPr>
            <a:spLocks noGrp="1"/>
          </p:cNvSpPr>
          <p:nvPr>
            <p:ph type="ftr" sz="quarter" idx="11"/>
          </p:nvPr>
        </p:nvSpPr>
        <p:spPr/>
        <p:txBody>
          <a:bodyPr/>
          <a:lstStyle>
            <a:lvl1pPr>
              <a:defRPr/>
            </a:lvl1pPr>
          </a:lstStyle>
          <a:p>
            <a:endParaRPr lang="da-DK" dirty="0"/>
          </a:p>
        </p:txBody>
      </p:sp>
      <p:sp>
        <p:nvSpPr>
          <p:cNvPr id="5" name="Slide Number Placeholder 4"/>
          <p:cNvSpPr>
            <a:spLocks noGrp="1"/>
          </p:cNvSpPr>
          <p:nvPr>
            <p:ph type="sldNum" sz="quarter" idx="12"/>
          </p:nvPr>
        </p:nvSpPr>
        <p:spPr/>
        <p:txBody>
          <a:bodyPr/>
          <a:lstStyle>
            <a:lvl1pPr>
              <a:defRPr smtClean="0"/>
            </a:lvl1pPr>
          </a:lstStyle>
          <a:p>
            <a:fld id="{C295A152-6316-B243-8578-FC54078D0A62}" type="slidenum">
              <a:rPr lang="da-DK"/>
              <a:pPr/>
              <a:t>‹nr.›</a:t>
            </a:fld>
            <a:endParaRPr lang="da-DK"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lvl1pPr>
              <a:defRPr/>
            </a:lvl1pPr>
          </a:lstStyle>
          <a:p>
            <a:endParaRPr lang="da-DK" dirty="0"/>
          </a:p>
        </p:txBody>
      </p:sp>
      <p:sp>
        <p:nvSpPr>
          <p:cNvPr id="3" name="Footer Placeholder 2"/>
          <p:cNvSpPr>
            <a:spLocks noGrp="1"/>
          </p:cNvSpPr>
          <p:nvPr>
            <p:ph type="ftr" sz="quarter" idx="11"/>
          </p:nvPr>
        </p:nvSpPr>
        <p:spPr/>
        <p:txBody>
          <a:bodyPr/>
          <a:lstStyle>
            <a:lvl1pPr>
              <a:defRPr/>
            </a:lvl1pPr>
          </a:lstStyle>
          <a:p>
            <a:endParaRPr lang="da-DK" dirty="0"/>
          </a:p>
        </p:txBody>
      </p:sp>
      <p:sp>
        <p:nvSpPr>
          <p:cNvPr id="4" name="Slide Number Placeholder 3"/>
          <p:cNvSpPr>
            <a:spLocks noGrp="1"/>
          </p:cNvSpPr>
          <p:nvPr>
            <p:ph type="sldNum" sz="quarter" idx="12"/>
          </p:nvPr>
        </p:nvSpPr>
        <p:spPr/>
        <p:txBody>
          <a:bodyPr/>
          <a:lstStyle>
            <a:lvl1pPr>
              <a:defRPr smtClean="0"/>
            </a:lvl1pPr>
          </a:lstStyle>
          <a:p>
            <a:fld id="{03109126-001D-C640-A5EA-46E5DACE06F7}" type="slidenum">
              <a:rPr lang="da-DK"/>
              <a:pPr/>
              <a:t>‹nr.›</a:t>
            </a:fld>
            <a:endParaRPr lang="da-DK"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da-DK"/>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Click to edit Master text styles</a:t>
            </a:r>
          </a:p>
        </p:txBody>
      </p:sp>
      <p:sp>
        <p:nvSpPr>
          <p:cNvPr id="5" name="Date Placeholder 4"/>
          <p:cNvSpPr>
            <a:spLocks noGrp="1"/>
          </p:cNvSpPr>
          <p:nvPr>
            <p:ph type="dt" sz="half" idx="10"/>
          </p:nvPr>
        </p:nvSpPr>
        <p:spPr/>
        <p:txBody>
          <a:bodyPr/>
          <a:lstStyle>
            <a:lvl1pPr>
              <a:defRPr/>
            </a:lvl1pPr>
          </a:lstStyle>
          <a:p>
            <a:endParaRPr lang="da-DK" dirty="0"/>
          </a:p>
        </p:txBody>
      </p:sp>
      <p:sp>
        <p:nvSpPr>
          <p:cNvPr id="6" name="Footer Placeholder 5"/>
          <p:cNvSpPr>
            <a:spLocks noGrp="1"/>
          </p:cNvSpPr>
          <p:nvPr>
            <p:ph type="ftr" sz="quarter" idx="11"/>
          </p:nvPr>
        </p:nvSpPr>
        <p:spPr/>
        <p:txBody>
          <a:bodyPr/>
          <a:lstStyle>
            <a:lvl1pPr>
              <a:defRPr/>
            </a:lvl1pPr>
          </a:lstStyle>
          <a:p>
            <a:endParaRPr lang="da-DK" dirty="0"/>
          </a:p>
        </p:txBody>
      </p:sp>
      <p:sp>
        <p:nvSpPr>
          <p:cNvPr id="7" name="Slide Number Placeholder 6"/>
          <p:cNvSpPr>
            <a:spLocks noGrp="1"/>
          </p:cNvSpPr>
          <p:nvPr>
            <p:ph type="sldNum" sz="quarter" idx="12"/>
          </p:nvPr>
        </p:nvSpPr>
        <p:spPr/>
        <p:txBody>
          <a:bodyPr/>
          <a:lstStyle>
            <a:lvl1pPr>
              <a:defRPr smtClean="0"/>
            </a:lvl1pPr>
          </a:lstStyle>
          <a:p>
            <a:fld id="{D3995048-7DDE-6C42-A3FF-79E365FDB8D4}" type="slidenum">
              <a:rPr lang="da-DK"/>
              <a:pPr/>
              <a:t>‹nr.›</a:t>
            </a:fld>
            <a:endParaRPr lang="da-DK"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da-DK"/>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da-DK"/>
              <a:t>Click to edit Master text styles</a:t>
            </a:r>
          </a:p>
        </p:txBody>
      </p:sp>
      <p:sp>
        <p:nvSpPr>
          <p:cNvPr id="5" name="Date Placeholder 4"/>
          <p:cNvSpPr>
            <a:spLocks noGrp="1"/>
          </p:cNvSpPr>
          <p:nvPr>
            <p:ph type="dt" sz="half" idx="10"/>
          </p:nvPr>
        </p:nvSpPr>
        <p:spPr/>
        <p:txBody>
          <a:bodyPr/>
          <a:lstStyle>
            <a:lvl1pPr>
              <a:defRPr/>
            </a:lvl1pPr>
          </a:lstStyle>
          <a:p>
            <a:endParaRPr lang="da-DK" dirty="0"/>
          </a:p>
        </p:txBody>
      </p:sp>
      <p:sp>
        <p:nvSpPr>
          <p:cNvPr id="6" name="Footer Placeholder 5"/>
          <p:cNvSpPr>
            <a:spLocks noGrp="1"/>
          </p:cNvSpPr>
          <p:nvPr>
            <p:ph type="ftr" sz="quarter" idx="11"/>
          </p:nvPr>
        </p:nvSpPr>
        <p:spPr/>
        <p:txBody>
          <a:bodyPr/>
          <a:lstStyle>
            <a:lvl1pPr>
              <a:defRPr/>
            </a:lvl1pPr>
          </a:lstStyle>
          <a:p>
            <a:endParaRPr lang="da-DK" dirty="0"/>
          </a:p>
        </p:txBody>
      </p:sp>
      <p:sp>
        <p:nvSpPr>
          <p:cNvPr id="7" name="Slide Number Placeholder 6"/>
          <p:cNvSpPr>
            <a:spLocks noGrp="1"/>
          </p:cNvSpPr>
          <p:nvPr>
            <p:ph type="sldNum" sz="quarter" idx="12"/>
          </p:nvPr>
        </p:nvSpPr>
        <p:spPr/>
        <p:txBody>
          <a:bodyPr/>
          <a:lstStyle>
            <a:lvl1pPr>
              <a:defRPr smtClean="0"/>
            </a:lvl1pPr>
          </a:lstStyle>
          <a:p>
            <a:fld id="{0D2EA658-EF1E-114C-9E09-8B5621CAA597}" type="slidenum">
              <a:rPr lang="da-DK"/>
              <a:pPr/>
              <a:t>‹nr.›</a:t>
            </a:fld>
            <a:endParaRPr lang="da-DK"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099" name="Picture 75" descr="nat-logo"/>
          <p:cNvPicPr>
            <a:picLocks noChangeAspect="1" noChangeArrowheads="1"/>
          </p:cNvPicPr>
          <p:nvPr/>
        </p:nvPicPr>
        <p:blipFill>
          <a:blip r:embed="rId13"/>
          <a:srcRect/>
          <a:stretch>
            <a:fillRect/>
          </a:stretch>
        </p:blipFill>
        <p:spPr bwMode="auto">
          <a:xfrm>
            <a:off x="7620000" y="152400"/>
            <a:ext cx="1866900" cy="1479550"/>
          </a:xfrm>
          <a:prstGeom prst="rect">
            <a:avLst/>
          </a:prstGeom>
          <a:noFill/>
          <a:ln w="9525">
            <a:noFill/>
            <a:miter lim="800000"/>
            <a:headEnd/>
            <a:tailEnd/>
          </a:ln>
        </p:spPr>
      </p:pic>
      <p:sp>
        <p:nvSpPr>
          <p:cNvPr id="1163" name="Freeform 139"/>
          <p:cNvSpPr>
            <a:spLocks/>
          </p:cNvSpPr>
          <p:nvPr/>
        </p:nvSpPr>
        <p:spPr bwMode="auto">
          <a:xfrm>
            <a:off x="0" y="1504950"/>
            <a:ext cx="9144000" cy="1588"/>
          </a:xfrm>
          <a:custGeom>
            <a:avLst/>
            <a:gdLst/>
            <a:ahLst/>
            <a:cxnLst>
              <a:cxn ang="0">
                <a:pos x="0" y="0"/>
              </a:cxn>
              <a:cxn ang="0">
                <a:pos x="5760" y="0"/>
              </a:cxn>
              <a:cxn ang="0">
                <a:pos x="0" y="0"/>
              </a:cxn>
            </a:cxnLst>
            <a:rect l="0" t="0" r="r" b="b"/>
            <a:pathLst>
              <a:path w="5760">
                <a:moveTo>
                  <a:pt x="0" y="0"/>
                </a:moveTo>
                <a:lnTo>
                  <a:pt x="5760" y="0"/>
                </a:lnTo>
                <a:lnTo>
                  <a:pt x="0" y="0"/>
                </a:lnTo>
                <a:close/>
              </a:path>
            </a:pathLst>
          </a:custGeom>
          <a:solidFill>
            <a:srgbClr val="335E36"/>
          </a:solidFill>
          <a:ln w="9525">
            <a:noFill/>
            <a:round/>
            <a:headEnd/>
            <a:tailEnd/>
          </a:ln>
        </p:spPr>
        <p:txBody>
          <a:bodyPr>
            <a:prstTxWarp prst="textNoShape">
              <a:avLst/>
            </a:prstTxWarp>
          </a:bodyPr>
          <a:lstStyle/>
          <a:p>
            <a:endParaRPr lang="en-US" dirty="0"/>
          </a:p>
        </p:txBody>
      </p:sp>
      <p:sp>
        <p:nvSpPr>
          <p:cNvPr id="1224" name="Freeform 200"/>
          <p:cNvSpPr>
            <a:spLocks/>
          </p:cNvSpPr>
          <p:nvPr/>
        </p:nvSpPr>
        <p:spPr bwMode="auto">
          <a:xfrm>
            <a:off x="0" y="1504950"/>
            <a:ext cx="9144000" cy="1588"/>
          </a:xfrm>
          <a:custGeom>
            <a:avLst/>
            <a:gdLst/>
            <a:ahLst/>
            <a:cxnLst>
              <a:cxn ang="0">
                <a:pos x="0" y="0"/>
              </a:cxn>
              <a:cxn ang="0">
                <a:pos x="0" y="0"/>
              </a:cxn>
              <a:cxn ang="0">
                <a:pos x="5760" y="0"/>
              </a:cxn>
              <a:cxn ang="0">
                <a:pos x="5760" y="0"/>
              </a:cxn>
              <a:cxn ang="0">
                <a:pos x="0" y="0"/>
              </a:cxn>
              <a:cxn ang="0">
                <a:pos x="0" y="0"/>
              </a:cxn>
            </a:cxnLst>
            <a:rect l="0" t="0" r="r" b="b"/>
            <a:pathLst>
              <a:path w="5760">
                <a:moveTo>
                  <a:pt x="0" y="0"/>
                </a:moveTo>
                <a:lnTo>
                  <a:pt x="0" y="0"/>
                </a:lnTo>
                <a:lnTo>
                  <a:pt x="5760" y="0"/>
                </a:lnTo>
                <a:lnTo>
                  <a:pt x="5760" y="0"/>
                </a:lnTo>
                <a:lnTo>
                  <a:pt x="0" y="0"/>
                </a:lnTo>
                <a:lnTo>
                  <a:pt x="0" y="0"/>
                </a:lnTo>
                <a:close/>
              </a:path>
            </a:pathLst>
          </a:custGeom>
          <a:solidFill>
            <a:srgbClr val="0B5A3A"/>
          </a:solidFill>
          <a:ln w="17463">
            <a:solidFill>
              <a:srgbClr val="0B5A3A"/>
            </a:solidFill>
            <a:prstDash val="solid"/>
            <a:round/>
            <a:headEnd/>
            <a:tailEnd/>
          </a:ln>
        </p:spPr>
        <p:txBody>
          <a:bodyPr>
            <a:prstTxWarp prst="textNoShape">
              <a:avLst/>
            </a:prstTxWarp>
          </a:bodyPr>
          <a:lstStyle/>
          <a:p>
            <a:endParaRPr lang="en-US" dirty="0"/>
          </a:p>
        </p:txBody>
      </p:sp>
      <p:sp>
        <p:nvSpPr>
          <p:cNvPr id="1026" name="Rectangle 2"/>
          <p:cNvSpPr>
            <a:spLocks noGrp="1" noChangeArrowheads="1"/>
          </p:cNvSpPr>
          <p:nvPr>
            <p:ph type="title"/>
          </p:nvPr>
        </p:nvSpPr>
        <p:spPr bwMode="auto">
          <a:xfrm>
            <a:off x="457200" y="274638"/>
            <a:ext cx="8229600" cy="1143000"/>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bodyPr>
          <a:lstStyle/>
          <a:p>
            <a:pPr lvl="0"/>
            <a:r>
              <a:rPr lang="en-US"/>
              <a:t>Click to edit Master title style</a:t>
            </a:r>
          </a:p>
        </p:txBody>
      </p:sp>
      <p:sp>
        <p:nvSpPr>
          <p:cNvPr id="1027" name="Rectangle 3"/>
          <p:cNvSpPr>
            <a:spLocks noGrp="1" noChangeArrowheads="1"/>
          </p:cNvSpPr>
          <p:nvPr>
            <p:ph type="body" idx="1"/>
          </p:nvPr>
        </p:nvSpPr>
        <p:spPr bwMode="auto">
          <a:xfrm>
            <a:off x="457200" y="1600200"/>
            <a:ext cx="8229600" cy="45259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da-DK"/>
              <a:t>Click to edit Master text styles</a:t>
            </a:r>
          </a:p>
          <a:p>
            <a:pPr lvl="1"/>
            <a:r>
              <a:rPr lang="da-DK"/>
              <a:t>Second level</a:t>
            </a:r>
          </a:p>
          <a:p>
            <a:pPr lvl="2"/>
            <a:r>
              <a:rPr lang="da-DK"/>
              <a:t>Third level</a:t>
            </a:r>
          </a:p>
          <a:p>
            <a:pPr lvl="3"/>
            <a:r>
              <a:rPr lang="da-DK"/>
              <a:t>Fourth level</a:t>
            </a:r>
          </a:p>
          <a:p>
            <a:pPr lvl="4"/>
            <a:r>
              <a:rPr lang="da-DK"/>
              <a:t>Fifth level</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lvl1pPr>
          </a:lstStyle>
          <a:p>
            <a:endParaRPr lang="da-DK" dirty="0"/>
          </a:p>
        </p:txBody>
      </p:sp>
      <p:sp>
        <p:nvSpPr>
          <p:cNvPr id="1029" name="Rectangle 5"/>
          <p:cNvSpPr>
            <a:spLocks noGrp="1" noChangeArrowheads="1"/>
          </p:cNvSpPr>
          <p:nvPr>
            <p:ph type="ftr" sz="quarter" idx="3"/>
          </p:nvPr>
        </p:nvSpPr>
        <p:spPr bwMode="auto">
          <a:xfrm>
            <a:off x="3124200" y="6245225"/>
            <a:ext cx="2895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400"/>
            </a:lvl1pPr>
          </a:lstStyle>
          <a:p>
            <a:endParaRPr lang="da-DK" dirty="0"/>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lvl1pPr>
          </a:lstStyle>
          <a:p>
            <a:fld id="{E8715A2A-EDA6-5A44-B7D8-5B52F52D8336}" type="slidenum">
              <a:rPr lang="da-DK"/>
              <a:pPr/>
              <a:t>‹nr.›</a:t>
            </a:fld>
            <a:endParaRPr lang="da-DK"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rtl="0" fontAlgn="base">
        <a:spcBef>
          <a:spcPct val="0"/>
        </a:spcBef>
        <a:spcAft>
          <a:spcPct val="0"/>
        </a:spcAft>
        <a:defRPr sz="2400" b="1">
          <a:solidFill>
            <a:schemeClr val="tx2"/>
          </a:solidFill>
          <a:latin typeface="+mj-lt"/>
          <a:ea typeface="+mj-ea"/>
          <a:cs typeface="+mj-cs"/>
        </a:defRPr>
      </a:lvl1pPr>
      <a:lvl2pPr algn="l" rtl="0" fontAlgn="base">
        <a:spcBef>
          <a:spcPct val="0"/>
        </a:spcBef>
        <a:spcAft>
          <a:spcPct val="0"/>
        </a:spcAft>
        <a:defRPr sz="2400" b="1">
          <a:solidFill>
            <a:schemeClr val="tx2"/>
          </a:solidFill>
          <a:latin typeface="Arial" pitchFamily="-110" charset="0"/>
        </a:defRPr>
      </a:lvl2pPr>
      <a:lvl3pPr algn="l" rtl="0" fontAlgn="base">
        <a:spcBef>
          <a:spcPct val="0"/>
        </a:spcBef>
        <a:spcAft>
          <a:spcPct val="0"/>
        </a:spcAft>
        <a:defRPr sz="2400" b="1">
          <a:solidFill>
            <a:schemeClr val="tx2"/>
          </a:solidFill>
          <a:latin typeface="Arial" pitchFamily="-110" charset="0"/>
        </a:defRPr>
      </a:lvl3pPr>
      <a:lvl4pPr algn="l" rtl="0" fontAlgn="base">
        <a:spcBef>
          <a:spcPct val="0"/>
        </a:spcBef>
        <a:spcAft>
          <a:spcPct val="0"/>
        </a:spcAft>
        <a:defRPr sz="2400" b="1">
          <a:solidFill>
            <a:schemeClr val="tx2"/>
          </a:solidFill>
          <a:latin typeface="Arial" pitchFamily="-110" charset="0"/>
        </a:defRPr>
      </a:lvl4pPr>
      <a:lvl5pPr algn="l" rtl="0" fontAlgn="base">
        <a:spcBef>
          <a:spcPct val="0"/>
        </a:spcBef>
        <a:spcAft>
          <a:spcPct val="0"/>
        </a:spcAft>
        <a:defRPr sz="2400" b="1">
          <a:solidFill>
            <a:schemeClr val="tx2"/>
          </a:solidFill>
          <a:latin typeface="Arial" pitchFamily="-110" charset="0"/>
        </a:defRPr>
      </a:lvl5pPr>
      <a:lvl6pPr marL="457200" algn="l" rtl="0" fontAlgn="base">
        <a:spcBef>
          <a:spcPct val="0"/>
        </a:spcBef>
        <a:spcAft>
          <a:spcPct val="0"/>
        </a:spcAft>
        <a:defRPr sz="2400" b="1">
          <a:solidFill>
            <a:schemeClr val="tx2"/>
          </a:solidFill>
          <a:latin typeface="Arial" pitchFamily="-110" charset="0"/>
        </a:defRPr>
      </a:lvl6pPr>
      <a:lvl7pPr marL="914400" algn="l" rtl="0" fontAlgn="base">
        <a:spcBef>
          <a:spcPct val="0"/>
        </a:spcBef>
        <a:spcAft>
          <a:spcPct val="0"/>
        </a:spcAft>
        <a:defRPr sz="2400" b="1">
          <a:solidFill>
            <a:schemeClr val="tx2"/>
          </a:solidFill>
          <a:latin typeface="Arial" pitchFamily="-110" charset="0"/>
        </a:defRPr>
      </a:lvl7pPr>
      <a:lvl8pPr marL="1371600" algn="l" rtl="0" fontAlgn="base">
        <a:spcBef>
          <a:spcPct val="0"/>
        </a:spcBef>
        <a:spcAft>
          <a:spcPct val="0"/>
        </a:spcAft>
        <a:defRPr sz="2400" b="1">
          <a:solidFill>
            <a:schemeClr val="tx2"/>
          </a:solidFill>
          <a:latin typeface="Arial" pitchFamily="-110" charset="0"/>
        </a:defRPr>
      </a:lvl8pPr>
      <a:lvl9pPr marL="1828800" algn="l" rtl="0" fontAlgn="base">
        <a:spcBef>
          <a:spcPct val="0"/>
        </a:spcBef>
        <a:spcAft>
          <a:spcPct val="0"/>
        </a:spcAft>
        <a:defRPr sz="2400" b="1">
          <a:solidFill>
            <a:schemeClr val="tx2"/>
          </a:solidFill>
          <a:latin typeface="Arial" pitchFamily="-110" charset="0"/>
        </a:defRPr>
      </a:lvl9pPr>
    </p:titleStyle>
    <p:bodyStyle>
      <a:lvl1pPr marL="342900" indent="-342900" algn="l" rtl="0" fontAlgn="base">
        <a:spcBef>
          <a:spcPct val="20000"/>
        </a:spcBef>
        <a:spcAft>
          <a:spcPct val="0"/>
        </a:spcAft>
        <a:buChar char="•"/>
        <a:defRPr sz="2400">
          <a:solidFill>
            <a:schemeClr val="tx1"/>
          </a:solidFill>
          <a:latin typeface="+mn-lt"/>
          <a:ea typeface="+mn-ea"/>
          <a:cs typeface="+mn-cs"/>
        </a:defRPr>
      </a:lvl1pPr>
      <a:lvl2pPr marL="742950" indent="-285750" algn="l" rtl="0" fontAlgn="base">
        <a:spcBef>
          <a:spcPct val="20000"/>
        </a:spcBef>
        <a:spcAft>
          <a:spcPct val="0"/>
        </a:spcAft>
        <a:buChar char="–"/>
        <a:defRPr sz="2000">
          <a:solidFill>
            <a:schemeClr val="tx1"/>
          </a:solidFill>
          <a:latin typeface="+mn-lt"/>
          <a:ea typeface="ＭＳ Ｐゴシック" pitchFamily="-110" charset="-128"/>
        </a:defRPr>
      </a:lvl2pPr>
      <a:lvl3pPr marL="1143000" indent="-228600" algn="l" rtl="0" fontAlgn="base">
        <a:spcBef>
          <a:spcPct val="20000"/>
        </a:spcBef>
        <a:spcAft>
          <a:spcPct val="0"/>
        </a:spcAft>
        <a:buChar char="•"/>
        <a:defRPr sz="2000">
          <a:solidFill>
            <a:schemeClr val="tx1"/>
          </a:solidFill>
          <a:latin typeface="+mn-lt"/>
          <a:ea typeface="ＭＳ Ｐゴシック" pitchFamily="-110" charset="-128"/>
        </a:defRPr>
      </a:lvl3pPr>
      <a:lvl4pPr marL="1600200" indent="-228600" algn="l" rtl="0" fontAlgn="base">
        <a:spcBef>
          <a:spcPct val="20000"/>
        </a:spcBef>
        <a:spcAft>
          <a:spcPct val="0"/>
        </a:spcAft>
        <a:buChar char="–"/>
        <a:defRPr sz="2000">
          <a:solidFill>
            <a:schemeClr val="tx1"/>
          </a:solidFill>
          <a:latin typeface="+mn-lt"/>
          <a:ea typeface="ＭＳ Ｐゴシック" pitchFamily="-110" charset="-128"/>
        </a:defRPr>
      </a:lvl4pPr>
      <a:lvl5pPr marL="2057400" indent="-228600" algn="l" rtl="0" fontAlgn="base">
        <a:spcBef>
          <a:spcPct val="20000"/>
        </a:spcBef>
        <a:spcAft>
          <a:spcPct val="0"/>
        </a:spcAft>
        <a:buChar char="»"/>
        <a:defRPr sz="2000">
          <a:solidFill>
            <a:schemeClr val="tx1"/>
          </a:solidFill>
          <a:latin typeface="+mn-lt"/>
          <a:ea typeface="ＭＳ Ｐゴシック" pitchFamily="-110" charset="-128"/>
        </a:defRPr>
      </a:lvl5pPr>
      <a:lvl6pPr marL="2514600" indent="-228600" algn="l" rtl="0" fontAlgn="base">
        <a:spcBef>
          <a:spcPct val="20000"/>
        </a:spcBef>
        <a:spcAft>
          <a:spcPct val="0"/>
        </a:spcAft>
        <a:buChar char="»"/>
        <a:defRPr sz="2000">
          <a:solidFill>
            <a:schemeClr val="tx1"/>
          </a:solidFill>
          <a:latin typeface="+mn-lt"/>
          <a:ea typeface="ＭＳ Ｐゴシック" pitchFamily="-110" charset="-128"/>
        </a:defRPr>
      </a:lvl6pPr>
      <a:lvl7pPr marL="2971800" indent="-228600" algn="l" rtl="0" fontAlgn="base">
        <a:spcBef>
          <a:spcPct val="20000"/>
        </a:spcBef>
        <a:spcAft>
          <a:spcPct val="0"/>
        </a:spcAft>
        <a:buChar char="»"/>
        <a:defRPr sz="2000">
          <a:solidFill>
            <a:schemeClr val="tx1"/>
          </a:solidFill>
          <a:latin typeface="+mn-lt"/>
          <a:ea typeface="ＭＳ Ｐゴシック" pitchFamily="-110" charset="-128"/>
        </a:defRPr>
      </a:lvl7pPr>
      <a:lvl8pPr marL="3429000" indent="-228600" algn="l" rtl="0" fontAlgn="base">
        <a:spcBef>
          <a:spcPct val="20000"/>
        </a:spcBef>
        <a:spcAft>
          <a:spcPct val="0"/>
        </a:spcAft>
        <a:buChar char="»"/>
        <a:defRPr sz="2000">
          <a:solidFill>
            <a:schemeClr val="tx1"/>
          </a:solidFill>
          <a:latin typeface="+mn-lt"/>
          <a:ea typeface="ＭＳ Ｐゴシック" pitchFamily="-110" charset="-128"/>
        </a:defRPr>
      </a:lvl8pPr>
      <a:lvl9pPr marL="3886200" indent="-228600" algn="l" rtl="0" fontAlgn="base">
        <a:spcBef>
          <a:spcPct val="20000"/>
        </a:spcBef>
        <a:spcAft>
          <a:spcPct val="0"/>
        </a:spcAft>
        <a:buChar char="»"/>
        <a:defRPr sz="2000">
          <a:solidFill>
            <a:schemeClr val="tx1"/>
          </a:solidFill>
          <a:latin typeface="+mn-lt"/>
          <a:ea typeface="ＭＳ Ｐゴシック" pitchFamily="-110" charset="-128"/>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mailto:kimstp@diku.dk"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3.jpg"/><Relationship Id="rId4" Type="http://schemas.openxmlformats.org/officeDocument/2006/relationships/image" Target="../media/image2.jpeg"/></Relationships>
</file>

<file path=ppt/slides/_rels/slide20.xml.rels><?xml version="1.0" encoding="UTF-8" standalone="yes"?>
<Relationships xmlns="http://schemas.openxmlformats.org/package/2006/relationships"><Relationship Id="rId2" Type="http://schemas.openxmlformats.org/officeDocument/2006/relationships/hyperlink" Target="https://en.wikipedia.org/wiki/Plagiarism" TargetMode="Externa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jpeg"/><Relationship Id="rId4" Type="http://schemas.openxmlformats.org/officeDocument/2006/relationships/image" Target="../media/image14.jpeg"/></Relationships>
</file>

<file path=ppt/slides/_rels/slide26.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0.jpeg"/></Relationships>
</file>

<file path=ppt/slides/_rels/slide27.xml.rels><?xml version="1.0" encoding="UTF-8" standalone="yes"?>
<Relationships xmlns="http://schemas.openxmlformats.org/package/2006/relationships"><Relationship Id="rId3" Type="http://schemas.openxmlformats.org/officeDocument/2006/relationships/image" Target="../media/image21.emf"/><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2.mp4"/><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5.xml"/><Relationship Id="rId5" Type="http://schemas.openxmlformats.org/officeDocument/2006/relationships/slideLayout" Target="../slideLayouts/slideLayout4.xml"/><Relationship Id="rId4" Type="http://schemas.openxmlformats.org/officeDocument/2006/relationships/video" Target="../media/media2.mp4"/></Relationships>
</file>

<file path=ppt/slides/_rels/slide29.xml.rels><?xml version="1.0" encoding="UTF-8" standalone="yes"?>
<Relationships xmlns="http://schemas.openxmlformats.org/package/2006/relationships"><Relationship Id="rId3" Type="http://schemas.microsoft.com/office/2007/relationships/media" Target="../media/media4.mp4"/><Relationship Id="rId7" Type="http://schemas.openxmlformats.org/officeDocument/2006/relationships/image" Target="../media/image25.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24.png"/><Relationship Id="rId5" Type="http://schemas.openxmlformats.org/officeDocument/2006/relationships/slideLayout" Target="../slideLayouts/slideLayout4.xml"/><Relationship Id="rId4" Type="http://schemas.openxmlformats.org/officeDocument/2006/relationships/video" Target="../media/media4.mp4"/></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image" Target="../media/image26.jp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9.tiff"/><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tiff"/><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33.emf"/><Relationship Id="rId13" Type="http://schemas.openxmlformats.org/officeDocument/2006/relationships/oleObject" Target="../embeddings/oleObject5.bin"/><Relationship Id="rId3" Type="http://schemas.openxmlformats.org/officeDocument/2006/relationships/notesSlide" Target="../notesSlides/notesSlide20.xml"/><Relationship Id="rId7" Type="http://schemas.openxmlformats.org/officeDocument/2006/relationships/oleObject" Target="../embeddings/oleObject2.bin"/><Relationship Id="rId12" Type="http://schemas.openxmlformats.org/officeDocument/2006/relationships/image" Target="../media/image35.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32.emf"/><Relationship Id="rId11" Type="http://schemas.openxmlformats.org/officeDocument/2006/relationships/oleObject" Target="../embeddings/oleObject4.bin"/><Relationship Id="rId5" Type="http://schemas.openxmlformats.org/officeDocument/2006/relationships/oleObject" Target="../embeddings/oleObject1.bin"/><Relationship Id="rId10" Type="http://schemas.openxmlformats.org/officeDocument/2006/relationships/image" Target="../media/image34.emf"/><Relationship Id="rId4" Type="http://schemas.openxmlformats.org/officeDocument/2006/relationships/image" Target="../media/image37.tiff"/><Relationship Id="rId9" Type="http://schemas.openxmlformats.org/officeDocument/2006/relationships/oleObject" Target="../embeddings/oleObject3.bin"/><Relationship Id="rId14" Type="http://schemas.openxmlformats.org/officeDocument/2006/relationships/image" Target="../media/image36.emf"/></Relationships>
</file>

<file path=ppt/slides/_rels/slide37.xml.rels><?xml version="1.0" encoding="UTF-8" standalone="yes"?>
<Relationships xmlns="http://schemas.openxmlformats.org/package/2006/relationships"><Relationship Id="rId8" Type="http://schemas.openxmlformats.org/officeDocument/2006/relationships/image" Target="../media/image39.emf"/><Relationship Id="rId3" Type="http://schemas.openxmlformats.org/officeDocument/2006/relationships/notesSlide" Target="../notesSlides/notesSlide21.xml"/><Relationship Id="rId7" Type="http://schemas.openxmlformats.org/officeDocument/2006/relationships/oleObject" Target="../embeddings/oleObject7.bin"/><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8.emf"/><Relationship Id="rId5" Type="http://schemas.openxmlformats.org/officeDocument/2006/relationships/oleObject" Target="../embeddings/oleObject6.bin"/><Relationship Id="rId4" Type="http://schemas.openxmlformats.org/officeDocument/2006/relationships/image" Target="../media/image40.tiff"/></Relationships>
</file>

<file path=ppt/slides/_rels/slide38.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22.xml"/><Relationship Id="rId1" Type="http://schemas.openxmlformats.org/officeDocument/2006/relationships/slideLayout" Target="../slideLayouts/slideLayout4.xml"/><Relationship Id="rId5" Type="http://schemas.openxmlformats.org/officeDocument/2006/relationships/image" Target="../media/image43.jpeg"/><Relationship Id="rId4" Type="http://schemas.openxmlformats.org/officeDocument/2006/relationships/image" Target="../media/image42.tiff"/></Relationships>
</file>

<file path=ppt/slides/_rels/slide3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8" Type="http://schemas.openxmlformats.org/officeDocument/2006/relationships/image" Target="../media/image46.emf"/><Relationship Id="rId13" Type="http://schemas.openxmlformats.org/officeDocument/2006/relationships/oleObject" Target="../embeddings/oleObject12.bin"/><Relationship Id="rId18" Type="http://schemas.openxmlformats.org/officeDocument/2006/relationships/image" Target="../media/image51.emf"/><Relationship Id="rId26" Type="http://schemas.openxmlformats.org/officeDocument/2006/relationships/image" Target="../media/image55.emf"/><Relationship Id="rId3" Type="http://schemas.openxmlformats.org/officeDocument/2006/relationships/notesSlide" Target="../notesSlides/notesSlide24.xml"/><Relationship Id="rId21" Type="http://schemas.openxmlformats.org/officeDocument/2006/relationships/oleObject" Target="../embeddings/oleObject16.bin"/><Relationship Id="rId7" Type="http://schemas.openxmlformats.org/officeDocument/2006/relationships/oleObject" Target="../embeddings/oleObject9.bin"/><Relationship Id="rId12" Type="http://schemas.openxmlformats.org/officeDocument/2006/relationships/image" Target="../media/image48.emf"/><Relationship Id="rId17" Type="http://schemas.openxmlformats.org/officeDocument/2006/relationships/oleObject" Target="../embeddings/oleObject14.bin"/><Relationship Id="rId25" Type="http://schemas.openxmlformats.org/officeDocument/2006/relationships/oleObject" Target="../embeddings/oleObject18.bin"/><Relationship Id="rId2" Type="http://schemas.openxmlformats.org/officeDocument/2006/relationships/slideLayout" Target="../slideLayouts/slideLayout2.xml"/><Relationship Id="rId16" Type="http://schemas.openxmlformats.org/officeDocument/2006/relationships/image" Target="../media/image50.emf"/><Relationship Id="rId20" Type="http://schemas.openxmlformats.org/officeDocument/2006/relationships/image" Target="../media/image52.emf"/><Relationship Id="rId1" Type="http://schemas.openxmlformats.org/officeDocument/2006/relationships/vmlDrawing" Target="../drawings/vmlDrawing3.vml"/><Relationship Id="rId6" Type="http://schemas.openxmlformats.org/officeDocument/2006/relationships/image" Target="../media/image45.emf"/><Relationship Id="rId11" Type="http://schemas.openxmlformats.org/officeDocument/2006/relationships/oleObject" Target="../embeddings/oleObject11.bin"/><Relationship Id="rId24" Type="http://schemas.openxmlformats.org/officeDocument/2006/relationships/image" Target="../media/image54.emf"/><Relationship Id="rId5" Type="http://schemas.openxmlformats.org/officeDocument/2006/relationships/oleObject" Target="../embeddings/oleObject8.bin"/><Relationship Id="rId15" Type="http://schemas.openxmlformats.org/officeDocument/2006/relationships/oleObject" Target="../embeddings/oleObject13.bin"/><Relationship Id="rId23" Type="http://schemas.openxmlformats.org/officeDocument/2006/relationships/oleObject" Target="../embeddings/oleObject17.bin"/><Relationship Id="rId10" Type="http://schemas.openxmlformats.org/officeDocument/2006/relationships/image" Target="../media/image47.emf"/><Relationship Id="rId19" Type="http://schemas.openxmlformats.org/officeDocument/2006/relationships/oleObject" Target="../embeddings/oleObject15.bin"/><Relationship Id="rId4" Type="http://schemas.openxmlformats.org/officeDocument/2006/relationships/image" Target="../media/image56.png"/><Relationship Id="rId9" Type="http://schemas.openxmlformats.org/officeDocument/2006/relationships/oleObject" Target="../embeddings/oleObject10.bin"/><Relationship Id="rId14" Type="http://schemas.openxmlformats.org/officeDocument/2006/relationships/image" Target="../media/image49.emf"/><Relationship Id="rId22" Type="http://schemas.openxmlformats.org/officeDocument/2006/relationships/image" Target="../media/image53.emf"/></Relationships>
</file>

<file path=ppt/slides/_rels/slide41.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25.xml"/><Relationship Id="rId1" Type="http://schemas.openxmlformats.org/officeDocument/2006/relationships/slideLayout" Target="../slideLayouts/slideLayout4.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jpeg"/></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20.bin"/><Relationship Id="rId13" Type="http://schemas.openxmlformats.org/officeDocument/2006/relationships/image" Target="../media/image64.emf"/><Relationship Id="rId3" Type="http://schemas.openxmlformats.org/officeDocument/2006/relationships/notesSlide" Target="../notesSlides/notesSlide26.xml"/><Relationship Id="rId7" Type="http://schemas.openxmlformats.org/officeDocument/2006/relationships/image" Target="../media/image61.emf"/><Relationship Id="rId12" Type="http://schemas.openxmlformats.org/officeDocument/2006/relationships/oleObject" Target="../embeddings/oleObject22.bin"/><Relationship Id="rId2" Type="http://schemas.openxmlformats.org/officeDocument/2006/relationships/slideLayout" Target="../slideLayouts/slideLayout4.xml"/><Relationship Id="rId1" Type="http://schemas.openxmlformats.org/officeDocument/2006/relationships/vmlDrawing" Target="../drawings/vmlDrawing4.vml"/><Relationship Id="rId6" Type="http://schemas.openxmlformats.org/officeDocument/2006/relationships/oleObject" Target="../embeddings/oleObject19.bin"/><Relationship Id="rId11" Type="http://schemas.openxmlformats.org/officeDocument/2006/relationships/image" Target="../media/image63.emf"/><Relationship Id="rId5" Type="http://schemas.openxmlformats.org/officeDocument/2006/relationships/image" Target="../media/image67.png"/><Relationship Id="rId15" Type="http://schemas.openxmlformats.org/officeDocument/2006/relationships/image" Target="../media/image65.emf"/><Relationship Id="rId10" Type="http://schemas.openxmlformats.org/officeDocument/2006/relationships/oleObject" Target="../embeddings/oleObject21.bin"/><Relationship Id="rId4" Type="http://schemas.openxmlformats.org/officeDocument/2006/relationships/image" Target="../media/image66.emf"/><Relationship Id="rId9" Type="http://schemas.openxmlformats.org/officeDocument/2006/relationships/image" Target="../media/image62.emf"/><Relationship Id="rId14" Type="http://schemas.openxmlformats.org/officeDocument/2006/relationships/oleObject" Target="../embeddings/oleObject23.bin"/></Relationships>
</file>

<file path=ppt/slides/_rels/slide43.xml.rels><?xml version="1.0" encoding="UTF-8" standalone="yes"?>
<Relationships xmlns="http://schemas.openxmlformats.org/package/2006/relationships"><Relationship Id="rId3" Type="http://schemas.openxmlformats.org/officeDocument/2006/relationships/image" Target="../media/image68.emf"/><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tiff"/><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4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1.xml"/><Relationship Id="rId5" Type="http://schemas.openxmlformats.org/officeDocument/2006/relationships/image" Target="../media/image72.png"/><Relationship Id="rId4" Type="http://schemas.openxmlformats.org/officeDocument/2006/relationships/image" Target="../media/image7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73.jp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2.xml"/><Relationship Id="rId1" Type="http://schemas.openxmlformats.org/officeDocument/2006/relationships/vmlDrawing" Target="../drawings/vmlDrawing5.vml"/><Relationship Id="rId4" Type="http://schemas.openxmlformats.org/officeDocument/2006/relationships/image" Target="../media/image74.emf"/></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9.emf"/><Relationship Id="rId4" Type="http://schemas.openxmlformats.org/officeDocument/2006/relationships/image" Target="../media/image8.emf"/></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75.emf"/><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en.wikipedia.org/wiki/Interdisciplinarity" TargetMode="External"/><Relationship Id="rId7" Type="http://schemas.openxmlformats.org/officeDocument/2006/relationships/hyperlink" Target="https://en.wikipedia.org/wiki/Human_visual_system" TargetMode="Externa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hyperlink" Target="https://en.wikipedia.org/wiki/Engineering" TargetMode="External"/><Relationship Id="rId5" Type="http://schemas.openxmlformats.org/officeDocument/2006/relationships/hyperlink" Target="https://en.wikipedia.org/wiki/Video" TargetMode="External"/><Relationship Id="rId4" Type="http://schemas.openxmlformats.org/officeDocument/2006/relationships/hyperlink" Target="https://en.wikipedia.org/wiki/Digital_imag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p:txBody>
          <a:bodyPr/>
          <a:lstStyle/>
          <a:p>
            <a:pPr algn="ctr"/>
            <a:r>
              <a:rPr lang="en-US" sz="2800" dirty="0"/>
              <a:t>Vision and Image Processing:</a:t>
            </a:r>
            <a:br>
              <a:rPr lang="en-US" sz="2800" dirty="0"/>
            </a:br>
            <a:r>
              <a:rPr lang="en-US" sz="2800" dirty="0"/>
              <a:t>Introductory lecture</a:t>
            </a:r>
          </a:p>
        </p:txBody>
      </p:sp>
      <p:sp>
        <p:nvSpPr>
          <p:cNvPr id="2051" name="Rectangle 3"/>
          <p:cNvSpPr>
            <a:spLocks noGrp="1" noChangeArrowheads="1"/>
          </p:cNvSpPr>
          <p:nvPr>
            <p:ph type="subTitle" idx="1"/>
          </p:nvPr>
        </p:nvSpPr>
        <p:spPr/>
        <p:txBody>
          <a:bodyPr/>
          <a:lstStyle/>
          <a:p>
            <a:r>
              <a:rPr lang="da-DK" sz="1800" dirty="0"/>
              <a:t>Søren Ingvor Olsen</a:t>
            </a:r>
          </a:p>
        </p:txBody>
      </p:sp>
      <p:sp>
        <p:nvSpPr>
          <p:cNvPr id="2053" name="Text Box 5"/>
          <p:cNvSpPr txBox="1">
            <a:spLocks noChangeArrowheads="1"/>
          </p:cNvSpPr>
          <p:nvPr/>
        </p:nvSpPr>
        <p:spPr bwMode="auto">
          <a:xfrm>
            <a:off x="611188" y="476250"/>
            <a:ext cx="6769100" cy="825500"/>
          </a:xfrm>
          <a:prstGeom prst="rect">
            <a:avLst/>
          </a:prstGeom>
          <a:noFill/>
          <a:ln w="9525">
            <a:noFill/>
            <a:miter lim="800000"/>
            <a:headEnd/>
            <a:tailEnd/>
          </a:ln>
          <a:effectLst/>
        </p:spPr>
        <p:txBody>
          <a:bodyPr>
            <a:prstTxWarp prst="textNoShape">
              <a:avLst/>
            </a:prstTxWarp>
            <a:spAutoFit/>
          </a:bodyPr>
          <a:lstStyle/>
          <a:p>
            <a:pPr>
              <a:spcBef>
                <a:spcPct val="50000"/>
              </a:spcBef>
            </a:pPr>
            <a:r>
              <a:rPr lang="en-US" sz="1600" dirty="0">
                <a:solidFill>
                  <a:schemeClr val="tx2"/>
                </a:solidFill>
              </a:rPr>
              <a:t>D E P A R T M E N T  O F  C O M P U T E R  S C I E N C E</a:t>
            </a:r>
            <a:br>
              <a:rPr lang="en-US" sz="1600" dirty="0">
                <a:solidFill>
                  <a:schemeClr val="tx2"/>
                </a:solidFill>
              </a:rPr>
            </a:br>
            <a:r>
              <a:rPr lang="en-US" sz="1600" dirty="0">
                <a:solidFill>
                  <a:schemeClr val="tx2"/>
                </a:solidFill>
              </a:rPr>
              <a:t>U N I V E R S I T Y   O F   C O P E N H A G E N</a:t>
            </a:r>
            <a:br>
              <a:rPr lang="en-US" sz="1600" dirty="0">
                <a:solidFill>
                  <a:schemeClr val="tx2"/>
                </a:solidFill>
              </a:rPr>
            </a:br>
            <a:endParaRPr lang="da-DK" sz="1600" dirty="0">
              <a:solidFill>
                <a:schemeClr val="tx2"/>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Schedule: When and where?</a:t>
            </a:r>
          </a:p>
        </p:txBody>
      </p:sp>
      <p:sp>
        <p:nvSpPr>
          <p:cNvPr id="7" name="Content Placeholder 6"/>
          <p:cNvSpPr>
            <a:spLocks noGrp="1"/>
          </p:cNvSpPr>
          <p:nvPr>
            <p:ph idx="1"/>
          </p:nvPr>
        </p:nvSpPr>
        <p:spPr>
          <a:xfrm>
            <a:off x="457200" y="1600200"/>
            <a:ext cx="8219256" cy="5069160"/>
          </a:xfrm>
        </p:spPr>
        <p:txBody>
          <a:bodyPr/>
          <a:lstStyle/>
          <a:p>
            <a:pPr>
              <a:buNone/>
            </a:pPr>
            <a:r>
              <a:rPr lang="en-US" dirty="0"/>
              <a:t>Lectures:</a:t>
            </a:r>
          </a:p>
          <a:p>
            <a:r>
              <a:rPr lang="en-US" dirty="0"/>
              <a:t>Mondays 15:15 – 17:00 in Lille Aud., DIKU </a:t>
            </a:r>
          </a:p>
          <a:p>
            <a:r>
              <a:rPr lang="en-US" dirty="0"/>
              <a:t>Wednesdays 10:15 – 12:00 Lille Aud., DIKU </a:t>
            </a:r>
          </a:p>
          <a:p>
            <a:r>
              <a:rPr lang="en-US" dirty="0">
                <a:solidFill>
                  <a:srgbClr val="FF0000"/>
                </a:solidFill>
              </a:rPr>
              <a:t>Monday 29/11: Lecture moved to AKB </a:t>
            </a:r>
            <a:r>
              <a:rPr lang="en-US" dirty="0" err="1">
                <a:solidFill>
                  <a:srgbClr val="FF0000"/>
                </a:solidFill>
              </a:rPr>
              <a:t>Aud</a:t>
            </a:r>
            <a:r>
              <a:rPr lang="en-US" dirty="0">
                <a:solidFill>
                  <a:srgbClr val="FF0000"/>
                </a:solidFill>
              </a:rPr>
              <a:t> 1</a:t>
            </a:r>
          </a:p>
          <a:p>
            <a:endParaRPr lang="en-US" dirty="0">
              <a:solidFill>
                <a:srgbClr val="FF0000"/>
              </a:solidFill>
            </a:endParaRPr>
          </a:p>
          <a:p>
            <a:pPr>
              <a:buNone/>
            </a:pPr>
            <a:r>
              <a:rPr lang="en-US" dirty="0"/>
              <a:t>Exercises Wednesdays 13:15-15 all at NBI, </a:t>
            </a:r>
            <a:r>
              <a:rPr lang="en-US" dirty="0" err="1"/>
              <a:t>Jagtvej</a:t>
            </a:r>
            <a:r>
              <a:rPr lang="en-US" dirty="0"/>
              <a:t> 155:</a:t>
            </a:r>
          </a:p>
          <a:p>
            <a:r>
              <a:rPr lang="en-US" dirty="0"/>
              <a:t>Team 1: 3.I, room 164</a:t>
            </a:r>
          </a:p>
          <a:p>
            <a:r>
              <a:rPr lang="en-US" dirty="0"/>
              <a:t>Team 2: 3.H, room 142</a:t>
            </a:r>
          </a:p>
          <a:p>
            <a:r>
              <a:rPr lang="en-US" dirty="0"/>
              <a:t>Team 3:  3.I, room 080</a:t>
            </a:r>
          </a:p>
          <a:p>
            <a:pPr marL="0" indent="0">
              <a:buNone/>
            </a:pPr>
            <a:r>
              <a:rPr lang="en-US" dirty="0">
                <a:solidFill>
                  <a:srgbClr val="0000FF"/>
                </a:solidFill>
              </a:rPr>
              <a:t>You will work individually and in groups with mandatory assignments. Remember to bring your laptop. Also remember paper and pencil.</a:t>
            </a:r>
          </a:p>
          <a:p>
            <a:pPr marL="0" indent="0">
              <a:buNone/>
            </a:pPr>
            <a:endParaRPr lang="en-US" dirty="0"/>
          </a:p>
          <a:p>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p:txBody>
          <a:bodyPr/>
          <a:lstStyle/>
          <a:p>
            <a:pPr eaLnBrk="1" hangingPunct="1"/>
            <a:r>
              <a:rPr lang="en-US" dirty="0"/>
              <a:t>Mandatory assignments</a:t>
            </a:r>
          </a:p>
        </p:txBody>
      </p:sp>
      <p:sp>
        <p:nvSpPr>
          <p:cNvPr id="27651" name="Rectangle 3"/>
          <p:cNvSpPr>
            <a:spLocks noGrp="1" noChangeArrowheads="1"/>
          </p:cNvSpPr>
          <p:nvPr>
            <p:ph type="body" idx="1"/>
          </p:nvPr>
        </p:nvSpPr>
        <p:spPr>
          <a:xfrm>
            <a:off x="467544" y="1628800"/>
            <a:ext cx="8229600" cy="4525963"/>
          </a:xfrm>
        </p:spPr>
        <p:txBody>
          <a:bodyPr/>
          <a:lstStyle/>
          <a:p>
            <a:pPr eaLnBrk="1" hangingPunct="1">
              <a:buFontTx/>
              <a:buNone/>
            </a:pPr>
            <a:r>
              <a:rPr lang="en-US" b="1" dirty="0"/>
              <a:t>The course includes 6 mandatory assignments:</a:t>
            </a:r>
          </a:p>
          <a:p>
            <a:pPr eaLnBrk="1" hangingPunct="1">
              <a:lnSpc>
                <a:spcPct val="200000"/>
              </a:lnSpc>
            </a:pPr>
            <a:r>
              <a:rPr lang="en-US" dirty="0"/>
              <a:t>A mix of theoretical and practical problems</a:t>
            </a:r>
          </a:p>
          <a:p>
            <a:pPr eaLnBrk="1" hangingPunct="1">
              <a:lnSpc>
                <a:spcPct val="110000"/>
              </a:lnSpc>
            </a:pPr>
            <a:r>
              <a:rPr lang="en-US" dirty="0"/>
              <a:t>You have 1-2 weeks to solve each assignment</a:t>
            </a:r>
          </a:p>
          <a:p>
            <a:pPr eaLnBrk="1" hangingPunct="1">
              <a:lnSpc>
                <a:spcPct val="110000"/>
              </a:lnSpc>
            </a:pPr>
            <a:r>
              <a:rPr lang="en-US" dirty="0"/>
              <a:t>The first assignment must be made individually. The remaining in groups</a:t>
            </a:r>
          </a:p>
          <a:p>
            <a:pPr>
              <a:lnSpc>
                <a:spcPct val="110000"/>
              </a:lnSpc>
            </a:pPr>
            <a:r>
              <a:rPr lang="en-US" dirty="0"/>
              <a:t>Weekly on-line questionnaires to test your knowledge</a:t>
            </a:r>
          </a:p>
          <a:p>
            <a:pPr eaLnBrk="1" hangingPunct="1">
              <a:lnSpc>
                <a:spcPct val="110000"/>
              </a:lnSpc>
            </a:pPr>
            <a:r>
              <a:rPr lang="en-US" dirty="0"/>
              <a:t>You can get help during the exercise class</a:t>
            </a:r>
          </a:p>
          <a:p>
            <a:pPr>
              <a:lnSpc>
                <a:spcPct val="110000"/>
              </a:lnSpc>
            </a:pPr>
            <a:r>
              <a:rPr lang="en-US" dirty="0"/>
              <a:t>You are encouraged to use the discussion forum</a:t>
            </a:r>
          </a:p>
          <a:p>
            <a:pPr marL="0" indent="0" eaLnBrk="1" hangingPunct="1">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651">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651">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7651">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7651">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7651">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765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51" grpId="0" build="p"/>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p:txBody>
          <a:bodyPr/>
          <a:lstStyle/>
          <a:p>
            <a:pPr eaLnBrk="1" hangingPunct="1"/>
            <a:r>
              <a:rPr lang="en-US" dirty="0"/>
              <a:t>Students Prerequisites</a:t>
            </a:r>
          </a:p>
        </p:txBody>
      </p:sp>
      <p:sp>
        <p:nvSpPr>
          <p:cNvPr id="22531" name="Rectangle 3"/>
          <p:cNvSpPr>
            <a:spLocks noGrp="1" noChangeArrowheads="1"/>
          </p:cNvSpPr>
          <p:nvPr>
            <p:ph type="body" idx="1"/>
          </p:nvPr>
        </p:nvSpPr>
        <p:spPr/>
        <p:txBody>
          <a:bodyPr/>
          <a:lstStyle/>
          <a:p>
            <a:r>
              <a:rPr lang="en-US" dirty="0"/>
              <a:t>This course is offered on the M.Sc. educations in </a:t>
            </a:r>
            <a:br>
              <a:rPr lang="en-US" dirty="0"/>
            </a:br>
            <a:r>
              <a:rPr lang="en-US" dirty="0"/>
              <a:t>It &amp; Cognition and Computer Science.</a:t>
            </a:r>
          </a:p>
          <a:p>
            <a:pPr eaLnBrk="1" hangingPunct="1">
              <a:buFontTx/>
              <a:buNone/>
            </a:pPr>
            <a:endParaRPr lang="en-US" dirty="0"/>
          </a:p>
          <a:p>
            <a:pPr eaLnBrk="1" hangingPunct="1">
              <a:buFontTx/>
              <a:buNone/>
            </a:pPr>
            <a:r>
              <a:rPr lang="en-US" dirty="0"/>
              <a:t>We assume that you know:</a:t>
            </a:r>
          </a:p>
          <a:p>
            <a:pPr eaLnBrk="1" hangingPunct="1"/>
            <a:r>
              <a:rPr lang="en-US" dirty="0"/>
              <a:t>Programming at a basic level (either Python, Matlab, or C/C++) plus basic Linear Algebra and Statistics.</a:t>
            </a:r>
          </a:p>
          <a:p>
            <a:pPr eaLnBrk="1" hangingPunct="1"/>
            <a:endParaRPr lang="en-US" dirty="0"/>
          </a:p>
          <a:p>
            <a:pPr eaLnBrk="1" hangingPunct="1">
              <a:buNone/>
            </a:pPr>
            <a:endParaRPr lang="en-US" dirty="0"/>
          </a:p>
          <a:p>
            <a:pPr eaLnBrk="1" hangingPunct="1">
              <a:buFontTx/>
              <a:buNone/>
            </a:pPr>
            <a:endParaRPr lang="en-US" dirty="0"/>
          </a:p>
          <a:p>
            <a:pPr eaLnBrk="1" hangingPunct="1">
              <a:buFontTx/>
              <a:buNone/>
            </a:pPr>
            <a:endParaRPr lang="en-US" dirty="0"/>
          </a:p>
        </p:txBody>
      </p:sp>
      <p:sp>
        <p:nvSpPr>
          <p:cNvPr id="4" name="TextBox 3"/>
          <p:cNvSpPr txBox="1">
            <a:spLocks noChangeArrowheads="1"/>
          </p:cNvSpPr>
          <p:nvPr/>
        </p:nvSpPr>
        <p:spPr bwMode="auto">
          <a:xfrm>
            <a:off x="457200" y="4419600"/>
            <a:ext cx="8229600" cy="1477327"/>
          </a:xfrm>
          <a:prstGeom prst="rect">
            <a:avLst/>
          </a:prstGeom>
          <a:noFill/>
          <a:ln w="9525">
            <a:noFill/>
            <a:miter lim="800000"/>
            <a:headEnd/>
            <a:tailEnd/>
          </a:ln>
        </p:spPr>
        <p:txBody>
          <a:bodyPr>
            <a:prstTxWarp prst="textNoShape">
              <a:avLst/>
            </a:prstTxWarp>
            <a:spAutoFit/>
          </a:bodyPr>
          <a:lstStyle/>
          <a:p>
            <a:r>
              <a:rPr lang="en-US" sz="2400" dirty="0">
                <a:ea typeface="ＭＳ Ｐゴシック" charset="-128"/>
                <a:cs typeface="ＭＳ Ｐゴシック" charset="-128"/>
              </a:rPr>
              <a:t>Be aware: </a:t>
            </a:r>
          </a:p>
          <a:p>
            <a:pPr>
              <a:buFont typeface="Arial"/>
              <a:buChar char="•"/>
            </a:pPr>
            <a:r>
              <a:rPr lang="en-US" sz="2400" dirty="0">
                <a:ea typeface="ＭＳ Ｐゴシック" charset="-128"/>
                <a:cs typeface="ＭＳ Ｐゴシック" charset="-128"/>
              </a:rPr>
              <a:t> You are a mixed crowd with different backgrounds! </a:t>
            </a:r>
          </a:p>
          <a:p>
            <a:pPr>
              <a:buFont typeface="Arial" charset="0"/>
              <a:buChar char="•"/>
            </a:pPr>
            <a:r>
              <a:rPr lang="en-US" sz="2400" dirty="0">
                <a:ea typeface="ＭＳ Ｐゴシック" charset="-128"/>
                <a:cs typeface="ＭＳ Ｐゴシック" charset="-128"/>
              </a:rPr>
              <a:t> You might find some parts trivial and other parts difficult.</a:t>
            </a:r>
          </a:p>
          <a:p>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531">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531">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build="p"/>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 to other DIKU courses</a:t>
            </a:r>
          </a:p>
        </p:txBody>
      </p:sp>
      <p:sp>
        <p:nvSpPr>
          <p:cNvPr id="3" name="Content Placeholder 2"/>
          <p:cNvSpPr>
            <a:spLocks noGrp="1"/>
          </p:cNvSpPr>
          <p:nvPr>
            <p:ph idx="1"/>
          </p:nvPr>
        </p:nvSpPr>
        <p:spPr>
          <a:xfrm>
            <a:off x="457200" y="1600200"/>
            <a:ext cx="8229600" cy="4983162"/>
          </a:xfrm>
        </p:spPr>
        <p:txBody>
          <a:bodyPr/>
          <a:lstStyle/>
          <a:p>
            <a:r>
              <a:rPr lang="en-US" sz="1600" b="1" dirty="0"/>
              <a:t>Signal and image processing (SIP)</a:t>
            </a:r>
            <a:r>
              <a:rPr lang="en-US" sz="1600" dirty="0"/>
              <a:t>, Q3</a:t>
            </a:r>
          </a:p>
          <a:p>
            <a:pPr lvl="1"/>
            <a:r>
              <a:rPr lang="en-US" sz="1600" dirty="0"/>
              <a:t>Extremely useful for CS-students, but not a requirement for this course. It is necessary for e.g. ATIA and for thesis work within IP &amp; CV</a:t>
            </a:r>
          </a:p>
          <a:p>
            <a:r>
              <a:rPr lang="en-US" sz="1600" b="1" dirty="0"/>
              <a:t>Machine learning (ML)</a:t>
            </a:r>
            <a:r>
              <a:rPr lang="en-US" sz="1600" dirty="0"/>
              <a:t>, Q2</a:t>
            </a:r>
          </a:p>
          <a:p>
            <a:pPr lvl="1"/>
            <a:r>
              <a:rPr lang="en-US" sz="1600" dirty="0"/>
              <a:t>Mandatory course for CS-students</a:t>
            </a:r>
          </a:p>
          <a:p>
            <a:r>
              <a:rPr lang="en-US" sz="1600" b="1" dirty="0"/>
              <a:t>Introduction to Data Science (IDS)</a:t>
            </a:r>
            <a:r>
              <a:rPr lang="en-US" sz="1600" dirty="0"/>
              <a:t>, Q3</a:t>
            </a:r>
          </a:p>
          <a:p>
            <a:pPr lvl="1"/>
            <a:r>
              <a:rPr lang="en-US" sz="1600" dirty="0"/>
              <a:t>ML-course for non-CS-students</a:t>
            </a:r>
          </a:p>
          <a:p>
            <a:r>
              <a:rPr lang="en-US" sz="1600" b="1" dirty="0"/>
              <a:t>Medical image analysis (MIA)</a:t>
            </a:r>
            <a:r>
              <a:rPr lang="en-US" sz="1600" dirty="0"/>
              <a:t>, Q1</a:t>
            </a:r>
          </a:p>
          <a:p>
            <a:pPr lvl="1"/>
            <a:r>
              <a:rPr lang="en-US" sz="1600" dirty="0"/>
              <a:t>Related topic</a:t>
            </a:r>
          </a:p>
          <a:p>
            <a:r>
              <a:rPr lang="en-US" sz="1600" b="1" dirty="0"/>
              <a:t>Numerical optimization (NO)</a:t>
            </a:r>
            <a:r>
              <a:rPr lang="en-US" sz="1600" dirty="0"/>
              <a:t>, Q3</a:t>
            </a:r>
          </a:p>
          <a:p>
            <a:pPr lvl="1"/>
            <a:r>
              <a:rPr lang="en-US" sz="1600" dirty="0"/>
              <a:t>Foundation in optimization techniques</a:t>
            </a:r>
          </a:p>
          <a:p>
            <a:r>
              <a:rPr lang="en-US" sz="1600" b="1" dirty="0"/>
              <a:t>Advanced topics in machine learning (ATML)</a:t>
            </a:r>
            <a:r>
              <a:rPr lang="en-US" sz="1600" dirty="0"/>
              <a:t>, Q1</a:t>
            </a:r>
          </a:p>
          <a:p>
            <a:pPr lvl="1"/>
            <a:r>
              <a:rPr lang="en-US" sz="1600" dirty="0"/>
              <a:t>CS-Thesis preparation course</a:t>
            </a:r>
          </a:p>
          <a:p>
            <a:r>
              <a:rPr lang="en-US" sz="1600" b="1" dirty="0"/>
              <a:t>Advanced topics in Image Analysis (ATIA)</a:t>
            </a:r>
            <a:r>
              <a:rPr lang="en-US" sz="1600" dirty="0"/>
              <a:t>, Q1</a:t>
            </a:r>
          </a:p>
          <a:p>
            <a:pPr lvl="1"/>
            <a:r>
              <a:rPr lang="en-US" sz="1600" dirty="0"/>
              <a:t>CS-Thesis preparation course</a:t>
            </a:r>
          </a:p>
          <a:p>
            <a:pPr marL="400050"/>
            <a:r>
              <a:rPr lang="en-US" sz="1600" b="1" dirty="0"/>
              <a:t>Elements of Machine Learning </a:t>
            </a:r>
            <a:r>
              <a:rPr lang="en-US" sz="1600" dirty="0"/>
              <a:t>(bachelor), Q3</a:t>
            </a:r>
            <a:endParaRPr lang="en-US" sz="1600" b="1" dirty="0"/>
          </a:p>
          <a:p>
            <a:pPr marL="400050"/>
            <a:endParaRPr lang="en-US" sz="2000" dirty="0"/>
          </a:p>
          <a:p>
            <a:pPr marL="457200" lvl="1" indent="0">
              <a:buNone/>
            </a:pPr>
            <a:endParaRPr lang="en-US" sz="1600" dirty="0"/>
          </a:p>
          <a:p>
            <a:pPr marL="457200" lvl="1" indent="0">
              <a:buNone/>
            </a:pPr>
            <a:endParaRPr lang="en-US" sz="16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3">
                                            <p:txEl>
                                              <p:pRg st="11" end="11"/>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
                                            <p:txEl>
                                              <p:pRg st="12" end="12"/>
                                            </p:txEl>
                                          </p:spTgt>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
                                            <p:txEl>
                                              <p:pRg st="13" end="13"/>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
                                            <p:txEl>
                                              <p:pRg st="14" end="1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pPr eaLnBrk="1" hangingPunct="1"/>
            <a:r>
              <a:rPr lang="en-US" dirty="0"/>
              <a:t>How do I pass this course?</a:t>
            </a:r>
          </a:p>
        </p:txBody>
      </p:sp>
      <p:sp>
        <p:nvSpPr>
          <p:cNvPr id="29699" name="Content Placeholder 2"/>
          <p:cNvSpPr>
            <a:spLocks noGrp="1"/>
          </p:cNvSpPr>
          <p:nvPr>
            <p:ph idx="1"/>
          </p:nvPr>
        </p:nvSpPr>
        <p:spPr>
          <a:xfrm>
            <a:off x="457200" y="1524000"/>
            <a:ext cx="8229600" cy="4525963"/>
          </a:xfrm>
        </p:spPr>
        <p:txBody>
          <a:bodyPr/>
          <a:lstStyle/>
          <a:p>
            <a:pPr eaLnBrk="1" hangingPunct="1"/>
            <a:r>
              <a:rPr lang="en-US" dirty="0"/>
              <a:t>You have to </a:t>
            </a:r>
            <a:r>
              <a:rPr lang="en-US" dirty="0">
                <a:solidFill>
                  <a:srgbClr val="00B0F0"/>
                </a:solidFill>
              </a:rPr>
              <a:t>pass </a:t>
            </a:r>
            <a:r>
              <a:rPr lang="en-US" b="1" dirty="0">
                <a:solidFill>
                  <a:srgbClr val="FF0000"/>
                </a:solidFill>
              </a:rPr>
              <a:t>all</a:t>
            </a:r>
            <a:r>
              <a:rPr lang="en-US" dirty="0">
                <a:solidFill>
                  <a:srgbClr val="00B0F0"/>
                </a:solidFill>
              </a:rPr>
              <a:t> assignments </a:t>
            </a:r>
            <a:r>
              <a:rPr lang="en-US" dirty="0"/>
              <a:t>in order to pass this course. </a:t>
            </a:r>
          </a:p>
          <a:p>
            <a:r>
              <a:rPr lang="en-US" dirty="0"/>
              <a:t>Assignment 1 must be solved individually, but we encourage you to discuss it with your fellow students.</a:t>
            </a:r>
          </a:p>
          <a:p>
            <a:pPr eaLnBrk="1" hangingPunct="1"/>
            <a:r>
              <a:rPr lang="en-US" dirty="0"/>
              <a:t>In case you do not pass an assignment you will be given a second (but not a third...) chance to submit a new solution </a:t>
            </a:r>
            <a:r>
              <a:rPr lang="en-US" b="1" dirty="0">
                <a:solidFill>
                  <a:srgbClr val="FF0000"/>
                </a:solidFill>
              </a:rPr>
              <a:t>assuming that you have made a SERIOUS attempt the first time</a:t>
            </a:r>
            <a:r>
              <a:rPr lang="en-US" dirty="0">
                <a:solidFill>
                  <a:srgbClr val="FF0000"/>
                </a:solidFill>
              </a:rPr>
              <a:t>. </a:t>
            </a:r>
            <a:r>
              <a:rPr lang="en-US" dirty="0"/>
              <a:t>This does </a:t>
            </a:r>
            <a:r>
              <a:rPr lang="en-US" b="1" dirty="0"/>
              <a:t>not</a:t>
            </a:r>
            <a:r>
              <a:rPr lang="en-US" dirty="0"/>
              <a:t> apply to the the last assignment.</a:t>
            </a:r>
          </a:p>
          <a:p>
            <a:pPr eaLnBrk="1" hangingPunct="1"/>
            <a:r>
              <a:rPr lang="en-US" dirty="0"/>
              <a:t>Final grading for the course is: Pass / Fail based on the assignments.</a:t>
            </a:r>
          </a:p>
          <a:p>
            <a:pPr eaLnBrk="1" hangingPunct="1"/>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69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69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699">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9699">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699" grpId="0" build="p"/>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dirty="0"/>
              <a:t>How much time should I spend on this course?</a:t>
            </a:r>
          </a:p>
        </p:txBody>
      </p:sp>
      <p:sp>
        <p:nvSpPr>
          <p:cNvPr id="30723" name="Content Placeholder 2"/>
          <p:cNvSpPr>
            <a:spLocks noGrp="1"/>
          </p:cNvSpPr>
          <p:nvPr>
            <p:ph idx="1"/>
          </p:nvPr>
        </p:nvSpPr>
        <p:spPr/>
        <p:txBody>
          <a:bodyPr/>
          <a:lstStyle/>
          <a:p>
            <a:r>
              <a:rPr lang="en-US" dirty="0"/>
              <a:t>KU expect that you to use 23 hours / week for a 7.5 ECTS course. </a:t>
            </a:r>
          </a:p>
          <a:p>
            <a:r>
              <a:rPr lang="en-US" dirty="0"/>
              <a:t>How should I spend my time:</a:t>
            </a:r>
          </a:p>
          <a:p>
            <a:pPr lvl="1"/>
            <a:r>
              <a:rPr lang="en-US" dirty="0">
                <a:cs typeface="ＭＳ Ｐゴシック" charset="-128"/>
              </a:rPr>
              <a:t>Lectures and exercise classes = 4 + 2 = 6 hours/wk</a:t>
            </a:r>
          </a:p>
          <a:p>
            <a:pPr lvl="1"/>
            <a:r>
              <a:rPr lang="en-US" dirty="0">
                <a:cs typeface="ＭＳ Ｐゴシック" charset="-128"/>
              </a:rPr>
              <a:t>Preparation and assignment = 23 – 6 = 17 hours/wk</a:t>
            </a:r>
            <a:br>
              <a:rPr lang="en-US" dirty="0">
                <a:cs typeface="ＭＳ Ｐゴシック" charset="-128"/>
              </a:rPr>
            </a:br>
            <a:endParaRPr lang="en-US" dirty="0">
              <a:cs typeface="ＭＳ Ｐゴシック" charset="-128"/>
            </a:endParaRPr>
          </a:p>
          <a:p>
            <a:r>
              <a:rPr lang="en-US" dirty="0"/>
              <a:t>We recommend that you prepare by reading the current weeks material and doing some research on your own, ideally prior to each lecture (approx. 8 hours/wk)</a:t>
            </a:r>
          </a:p>
          <a:p>
            <a:r>
              <a:rPr lang="en-US" dirty="0"/>
              <a:t>Work on the assignment at home (approx. 9 hours/wk)</a:t>
            </a:r>
            <a:br>
              <a:rPr lang="en-US" dirty="0"/>
            </a:br>
            <a:endParaRPr lang="en-US" dirty="0"/>
          </a:p>
          <a:p>
            <a:pPr>
              <a:buFontTx/>
              <a:buNone/>
            </a:pP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072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072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72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072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72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3" grpId="0" build="p"/>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Course material</a:t>
            </a:r>
          </a:p>
        </p:txBody>
      </p:sp>
      <p:sp>
        <p:nvSpPr>
          <p:cNvPr id="3" name="Content Placeholder 2"/>
          <p:cNvSpPr>
            <a:spLocks noGrp="1"/>
          </p:cNvSpPr>
          <p:nvPr>
            <p:ph idx="1"/>
          </p:nvPr>
        </p:nvSpPr>
        <p:spPr/>
        <p:txBody>
          <a:bodyPr/>
          <a:lstStyle/>
          <a:p>
            <a:r>
              <a:rPr lang="en-US" dirty="0"/>
              <a:t>We will use the textbook:</a:t>
            </a:r>
          </a:p>
          <a:p>
            <a:endParaRPr lang="en-US" dirty="0"/>
          </a:p>
          <a:p>
            <a:pPr marL="742950" lvl="2" indent="-342900">
              <a:lnSpc>
                <a:spcPct val="110000"/>
              </a:lnSpc>
            </a:pPr>
            <a:r>
              <a:rPr lang="en-US" sz="2800" dirty="0">
                <a:solidFill>
                  <a:srgbClr val="0000FF"/>
                </a:solidFill>
              </a:rPr>
              <a:t>D. Forsyth and J. Ponce: </a:t>
            </a:r>
            <a:r>
              <a:rPr lang="en-US" sz="2800" i="1" dirty="0">
                <a:solidFill>
                  <a:srgbClr val="0000FF"/>
                </a:solidFill>
              </a:rPr>
              <a:t>Computer Vision - A Modern Approach</a:t>
            </a:r>
            <a:r>
              <a:rPr lang="en-US" sz="2800" dirty="0">
                <a:solidFill>
                  <a:srgbClr val="0000FF"/>
                </a:solidFill>
              </a:rPr>
              <a:t>. Pearson, 2.ed, 2012</a:t>
            </a:r>
            <a:r>
              <a:rPr lang="en-US" sz="2400" dirty="0">
                <a:solidFill>
                  <a:srgbClr val="0000FF"/>
                </a:solidFill>
              </a:rPr>
              <a:t>.</a:t>
            </a:r>
          </a:p>
          <a:p>
            <a:pPr marL="742950" lvl="2" indent="-342900">
              <a:lnSpc>
                <a:spcPct val="110000"/>
              </a:lnSpc>
            </a:pPr>
            <a:endParaRPr lang="en-US" sz="2400" dirty="0">
              <a:solidFill>
                <a:srgbClr val="0000FF"/>
              </a:solidFill>
            </a:endParaRPr>
          </a:p>
          <a:p>
            <a:r>
              <a:rPr lang="en-US" dirty="0"/>
              <a:t>Additional material will be made available in Absalon under the Course material menu item.</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Literature for this week</a:t>
            </a:r>
          </a:p>
        </p:txBody>
      </p:sp>
      <p:sp>
        <p:nvSpPr>
          <p:cNvPr id="3" name="Content Placeholder 2"/>
          <p:cNvSpPr>
            <a:spLocks noGrp="1"/>
          </p:cNvSpPr>
          <p:nvPr>
            <p:ph idx="1"/>
          </p:nvPr>
        </p:nvSpPr>
        <p:spPr/>
        <p:txBody>
          <a:bodyPr/>
          <a:lstStyle/>
          <a:p>
            <a:pPr>
              <a:buNone/>
            </a:pPr>
            <a:r>
              <a:rPr lang="en-US" dirty="0"/>
              <a:t>Reading material for this week:</a:t>
            </a:r>
          </a:p>
          <a:p>
            <a:pPr>
              <a:buNone/>
            </a:pPr>
            <a:endParaRPr lang="en-US" dirty="0"/>
          </a:p>
          <a:p>
            <a:pPr lvl="2"/>
            <a:r>
              <a:rPr lang="en-US" sz="2800" dirty="0"/>
              <a:t>Forsyth and Ponce: 1.1</a:t>
            </a:r>
          </a:p>
          <a:p>
            <a:pPr lvl="2"/>
            <a:r>
              <a:rPr lang="en-US" sz="2800" dirty="0"/>
              <a:t>Tutorial on Linear Algebra</a:t>
            </a:r>
          </a:p>
          <a:p>
            <a:pPr lvl="2"/>
            <a:r>
              <a:rPr lang="en-US" sz="2800" dirty="0"/>
              <a:t>(Forsyth and Ponce: 4.1)</a:t>
            </a:r>
          </a:p>
          <a:p>
            <a:pPr marL="0" indent="0">
              <a:buNone/>
            </a:pPr>
            <a:endParaRPr lang="en-US" dirty="0"/>
          </a:p>
          <a:p>
            <a:r>
              <a:rPr lang="en-US" dirty="0"/>
              <a:t>Please check the course plan at </a:t>
            </a:r>
            <a:r>
              <a:rPr lang="en-US" dirty="0" err="1"/>
              <a:t>Absalon</a:t>
            </a:r>
            <a:r>
              <a:rPr lang="en-US" dirty="0"/>
              <a:t> for the literature to next lectures.</a:t>
            </a:r>
          </a:p>
          <a:p>
            <a:endParaRPr lang="en-US" dirty="0"/>
          </a:p>
        </p:txBody>
      </p:sp>
    </p:spTree>
    <p:extLst>
      <p:ext uri="{BB962C8B-B14F-4D97-AF65-F5344CB8AC3E}">
        <p14:creationId xmlns:p14="http://schemas.microsoft.com/office/powerpoint/2010/main" val="251315880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marL="342900" indent="-342900">
              <a:buFont typeface="Wingdings" charset="2"/>
              <a:buChar char="Ø"/>
            </a:pPr>
            <a:r>
              <a:rPr lang="en-US" dirty="0"/>
              <a:t>Relevant software</a:t>
            </a:r>
          </a:p>
        </p:txBody>
      </p:sp>
      <p:sp>
        <p:nvSpPr>
          <p:cNvPr id="3" name="Content Placeholder 2"/>
          <p:cNvSpPr>
            <a:spLocks noGrp="1"/>
          </p:cNvSpPr>
          <p:nvPr>
            <p:ph idx="1"/>
          </p:nvPr>
        </p:nvSpPr>
        <p:spPr>
          <a:xfrm>
            <a:off x="539552" y="1772816"/>
            <a:ext cx="8229600" cy="4525963"/>
          </a:xfrm>
        </p:spPr>
        <p:txBody>
          <a:bodyPr/>
          <a:lstStyle/>
          <a:p>
            <a:r>
              <a:rPr lang="en-US" sz="2000" dirty="0"/>
              <a:t>Matlab is available from KUnet software library for installation on your laptop</a:t>
            </a:r>
          </a:p>
          <a:p>
            <a:endParaRPr lang="en-US" dirty="0"/>
          </a:p>
          <a:p>
            <a:r>
              <a:rPr lang="en-US" sz="2000" dirty="0"/>
              <a:t>You can do well with Python using:</a:t>
            </a:r>
          </a:p>
          <a:p>
            <a:pPr lvl="1"/>
            <a:r>
              <a:rPr lang="en-US" dirty="0"/>
              <a:t>Numpy, </a:t>
            </a:r>
            <a:r>
              <a:rPr lang="en-US" dirty="0" err="1"/>
              <a:t>Scipy</a:t>
            </a:r>
            <a:r>
              <a:rPr lang="en-US" dirty="0"/>
              <a:t>, </a:t>
            </a:r>
            <a:r>
              <a:rPr lang="en-US" dirty="0" err="1"/>
              <a:t>Scikit</a:t>
            </a:r>
            <a:r>
              <a:rPr lang="en-US" dirty="0"/>
              <a:t>-image, </a:t>
            </a:r>
            <a:r>
              <a:rPr lang="en-US" dirty="0" err="1"/>
              <a:t>Scikit</a:t>
            </a:r>
            <a:r>
              <a:rPr lang="en-US" dirty="0"/>
              <a:t>-learn etc.</a:t>
            </a:r>
          </a:p>
          <a:p>
            <a:pPr lvl="1"/>
            <a:r>
              <a:rPr lang="en-US" dirty="0"/>
              <a:t>You will (probably) also need OpenCV</a:t>
            </a:r>
          </a:p>
          <a:p>
            <a:pPr lvl="1"/>
            <a:r>
              <a:rPr lang="en-US" dirty="0"/>
              <a:t>We recommend Python 3.7 or later. OpenCV is included in recent Anaconda Python packages.</a:t>
            </a:r>
          </a:p>
          <a:p>
            <a:pPr marL="0" indent="0">
              <a:buNone/>
            </a:pPr>
            <a:endParaRPr lang="en-US" sz="2000" dirty="0"/>
          </a:p>
          <a:p>
            <a:r>
              <a:rPr lang="en-US" sz="2000" dirty="0"/>
              <a:t>If you prefer C / C++, we recommend the libraries:</a:t>
            </a:r>
          </a:p>
          <a:p>
            <a:pPr lvl="1"/>
            <a:r>
              <a:rPr lang="en-US" dirty="0" err="1"/>
              <a:t>OpenCV</a:t>
            </a:r>
            <a:r>
              <a:rPr lang="en-US" dirty="0"/>
              <a:t>  </a:t>
            </a:r>
          </a:p>
          <a:p>
            <a:pPr lvl="1"/>
            <a:r>
              <a:rPr lang="en-US" dirty="0" err="1"/>
              <a:t>VLFeat</a:t>
            </a:r>
            <a:endParaRPr 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7" end="7"/>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8" end="8"/>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How to get help</a:t>
            </a:r>
          </a:p>
        </p:txBody>
      </p:sp>
      <p:sp>
        <p:nvSpPr>
          <p:cNvPr id="8" name="Content Placeholder 7"/>
          <p:cNvSpPr>
            <a:spLocks noGrp="1"/>
          </p:cNvSpPr>
          <p:nvPr>
            <p:ph idx="1"/>
          </p:nvPr>
        </p:nvSpPr>
        <p:spPr/>
        <p:txBody>
          <a:bodyPr/>
          <a:lstStyle/>
          <a:p>
            <a:pPr eaLnBrk="1" hangingPunct="1"/>
            <a:r>
              <a:rPr lang="en-US" dirty="0"/>
              <a:t>We use Absalon (access via your KUnet account)</a:t>
            </a:r>
          </a:p>
          <a:p>
            <a:pPr lvl="1" eaLnBrk="1" hangingPunct="1"/>
            <a:r>
              <a:rPr lang="en-US" dirty="0"/>
              <a:t>You will find latest lecture plan</a:t>
            </a:r>
          </a:p>
          <a:p>
            <a:pPr lvl="1" eaLnBrk="1" hangingPunct="1"/>
            <a:r>
              <a:rPr lang="en-US" dirty="0"/>
              <a:t>Links to lecture slides (usually after the lecture)</a:t>
            </a:r>
          </a:p>
          <a:p>
            <a:pPr lvl="1" eaLnBrk="1" hangingPunct="1"/>
            <a:r>
              <a:rPr lang="en-US" dirty="0"/>
              <a:t>Course material (reading material)</a:t>
            </a:r>
          </a:p>
          <a:p>
            <a:pPr lvl="1"/>
            <a:r>
              <a:rPr lang="en-US" dirty="0"/>
              <a:t>Exercise material, and assignment upload</a:t>
            </a:r>
          </a:p>
          <a:p>
            <a:pPr lvl="1"/>
            <a:r>
              <a:rPr lang="en-US" dirty="0"/>
              <a:t>Mandatory questionnaires (when made public)</a:t>
            </a:r>
          </a:p>
          <a:p>
            <a:pPr lvl="1" eaLnBrk="1" hangingPunct="1"/>
            <a:r>
              <a:rPr lang="en-US" dirty="0"/>
              <a:t>Links to additional material (reading, programming, etc.)</a:t>
            </a:r>
          </a:p>
          <a:p>
            <a:pPr lvl="1" eaLnBrk="1" hangingPunct="1"/>
            <a:r>
              <a:rPr lang="en-US" dirty="0"/>
              <a:t>Discussion board in Absalon for course related topics</a:t>
            </a:r>
          </a:p>
          <a:p>
            <a:pPr lvl="1" eaLnBrk="1" hangingPunct="1"/>
            <a:endParaRPr lang="en-US" dirty="0"/>
          </a:p>
          <a:p>
            <a:r>
              <a:rPr lang="en-US" dirty="0"/>
              <a:t>Talk with the TAs at class or, if that fails, per e-mail.</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8">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txEl>
                                              <p:pRg st="6" end="6"/>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8">
                                            <p:txEl>
                                              <p:pRg st="7" end="7"/>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ChangeArrowheads="1"/>
          </p:cNvSpPr>
          <p:nvPr>
            <p:ph type="title"/>
          </p:nvPr>
        </p:nvSpPr>
        <p:spPr/>
        <p:txBody>
          <a:bodyPr/>
          <a:lstStyle/>
          <a:p>
            <a:pPr eaLnBrk="1" hangingPunct="1"/>
            <a:r>
              <a:rPr lang="en-US" dirty="0"/>
              <a:t>The teachers</a:t>
            </a:r>
          </a:p>
        </p:txBody>
      </p:sp>
      <p:sp>
        <p:nvSpPr>
          <p:cNvPr id="16387" name="Rectangle 3"/>
          <p:cNvSpPr>
            <a:spLocks noGrp="1" noChangeArrowheads="1"/>
          </p:cNvSpPr>
          <p:nvPr>
            <p:ph type="body" idx="1"/>
          </p:nvPr>
        </p:nvSpPr>
        <p:spPr>
          <a:xfrm>
            <a:off x="457200" y="1570037"/>
            <a:ext cx="8229600" cy="4525963"/>
          </a:xfrm>
        </p:spPr>
        <p:txBody>
          <a:bodyPr/>
          <a:lstStyle/>
          <a:p>
            <a:pPr eaLnBrk="1" hangingPunct="1"/>
            <a:r>
              <a:rPr lang="en-US" dirty="0"/>
              <a:t>Søren Ingvor Olsen, </a:t>
            </a:r>
            <a:r>
              <a:rPr lang="en-US" dirty="0">
                <a:solidFill>
                  <a:schemeClr val="accent1">
                    <a:lumMod val="50000"/>
                  </a:schemeClr>
                </a:solidFill>
              </a:rPr>
              <a:t>ingvor</a:t>
            </a:r>
            <a:r>
              <a:rPr lang="en-US" dirty="0">
                <a:hlinkClick r:id="rId3"/>
              </a:rPr>
              <a:t>@di.ku.dk</a:t>
            </a:r>
            <a:r>
              <a:rPr lang="en-US" dirty="0"/>
              <a:t>, DIKU Image Group (course responsible)</a:t>
            </a:r>
          </a:p>
          <a:p>
            <a:pPr eaLnBrk="1" hangingPunct="1"/>
            <a:r>
              <a:rPr lang="en-US" dirty="0"/>
              <a:t>Francois Bernard Lauze, </a:t>
            </a:r>
            <a:r>
              <a:rPr lang="en-US" dirty="0">
                <a:solidFill>
                  <a:schemeClr val="accent1">
                    <a:lumMod val="50000"/>
                  </a:schemeClr>
                </a:solidFill>
              </a:rPr>
              <a:t>francois@di.ku.dk</a:t>
            </a:r>
            <a:r>
              <a:rPr lang="en-US" dirty="0"/>
              <a:t>, </a:t>
            </a:r>
            <a:br>
              <a:rPr lang="en-US" dirty="0"/>
            </a:br>
            <a:r>
              <a:rPr lang="en-US" dirty="0"/>
              <a:t>DIKU Image Group </a:t>
            </a:r>
          </a:p>
        </p:txBody>
      </p:sp>
      <p:pic>
        <p:nvPicPr>
          <p:cNvPr id="16388" name="Picture 3"/>
          <p:cNvPicPr>
            <a:picLocks noChangeAspect="1"/>
          </p:cNvPicPr>
          <p:nvPr/>
        </p:nvPicPr>
        <p:blipFill>
          <a:blip r:embed="rId4"/>
          <a:stretch>
            <a:fillRect/>
          </a:stretch>
        </p:blipFill>
        <p:spPr bwMode="auto">
          <a:xfrm>
            <a:off x="4211960" y="3574327"/>
            <a:ext cx="2592288" cy="2585545"/>
          </a:xfrm>
          <a:prstGeom prst="rect">
            <a:avLst/>
          </a:prstGeom>
          <a:noFill/>
          <a:ln w="9525">
            <a:noFill/>
            <a:miter lim="800000"/>
            <a:headEnd/>
            <a:tailEnd/>
          </a:ln>
        </p:spPr>
      </p:pic>
      <p:pic>
        <p:nvPicPr>
          <p:cNvPr id="16389" name="Picture 4"/>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899592" y="3583973"/>
            <a:ext cx="2664296" cy="2606379"/>
          </a:xfrm>
          <a:prstGeom prst="rect">
            <a:avLst/>
          </a:prstGeom>
          <a:noFill/>
          <a:ln w="9525">
            <a:noFill/>
            <a:miter lim="800000"/>
            <a:headEnd/>
            <a:tailEnd/>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Avoid Plagiarism</a:t>
            </a:r>
          </a:p>
        </p:txBody>
      </p:sp>
      <p:sp>
        <p:nvSpPr>
          <p:cNvPr id="3" name="Content Placeholder 2"/>
          <p:cNvSpPr>
            <a:spLocks noGrp="1"/>
          </p:cNvSpPr>
          <p:nvPr>
            <p:ph idx="1"/>
          </p:nvPr>
        </p:nvSpPr>
        <p:spPr>
          <a:xfrm>
            <a:off x="457200" y="1600200"/>
            <a:ext cx="8229600" cy="4853136"/>
          </a:xfrm>
        </p:spPr>
        <p:txBody>
          <a:bodyPr/>
          <a:lstStyle/>
          <a:p>
            <a:r>
              <a:rPr lang="en-US" dirty="0"/>
              <a:t>You are not allowed to </a:t>
            </a:r>
            <a:r>
              <a:rPr lang="en-US" dirty="0">
                <a:solidFill>
                  <a:srgbClr val="FF0000"/>
                </a:solidFill>
              </a:rPr>
              <a:t>copy/steal</a:t>
            </a:r>
            <a:r>
              <a:rPr lang="en-US" dirty="0"/>
              <a:t> other peoples work</a:t>
            </a:r>
          </a:p>
          <a:p>
            <a:endParaRPr lang="en-US" dirty="0"/>
          </a:p>
          <a:p>
            <a:r>
              <a:rPr lang="en-US" dirty="0"/>
              <a:t>Copying from the textbook, from the net, or from a classmate is considered plagiarism.</a:t>
            </a:r>
          </a:p>
          <a:p>
            <a:endParaRPr lang="en-US" dirty="0"/>
          </a:p>
          <a:p>
            <a:r>
              <a:rPr lang="en-US" dirty="0"/>
              <a:t>Plagiarism will be revealed, and students will have their study </a:t>
            </a:r>
            <a:r>
              <a:rPr lang="en-US" dirty="0">
                <a:solidFill>
                  <a:srgbClr val="FF0000"/>
                </a:solidFill>
              </a:rPr>
              <a:t>suspended</a:t>
            </a:r>
            <a:r>
              <a:rPr lang="en-US" dirty="0"/>
              <a:t> or they will be </a:t>
            </a:r>
            <a:r>
              <a:rPr lang="en-US" dirty="0">
                <a:solidFill>
                  <a:srgbClr val="FF0000"/>
                </a:solidFill>
              </a:rPr>
              <a:t>expelled</a:t>
            </a:r>
            <a:r>
              <a:rPr lang="en-US" dirty="0"/>
              <a:t> from the university.</a:t>
            </a:r>
          </a:p>
          <a:p>
            <a:endParaRPr lang="en-US" dirty="0"/>
          </a:p>
          <a:p>
            <a:r>
              <a:rPr lang="en-US" dirty="0"/>
              <a:t>Please look at: </a:t>
            </a:r>
            <a:r>
              <a:rPr lang="en-US" dirty="0">
                <a:hlinkClick r:id="rId2"/>
              </a:rPr>
              <a:t>https://en.wikipedia.org/wiki/Plagiarism</a:t>
            </a:r>
            <a:r>
              <a:rPr lang="en-US" dirty="0"/>
              <a:t> </a:t>
            </a:r>
            <a:endParaRPr lang="en-US" dirty="0">
              <a:solidFill>
                <a:srgbClr val="C00000"/>
              </a:solidFill>
            </a:endParaRPr>
          </a:p>
        </p:txBody>
      </p:sp>
    </p:spTree>
    <p:extLst>
      <p:ext uri="{BB962C8B-B14F-4D97-AF65-F5344CB8AC3E}">
        <p14:creationId xmlns:p14="http://schemas.microsoft.com/office/powerpoint/2010/main" val="13414237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D9DE4A-EE06-F84C-89AC-E1BD1B9BC4A2}"/>
              </a:ext>
            </a:extLst>
          </p:cNvPr>
          <p:cNvSpPr>
            <a:spLocks noGrp="1"/>
          </p:cNvSpPr>
          <p:nvPr>
            <p:ph type="title"/>
          </p:nvPr>
        </p:nvSpPr>
        <p:spPr/>
        <p:txBody>
          <a:bodyPr/>
          <a:lstStyle/>
          <a:p>
            <a:r>
              <a:rPr lang="en-US" dirty="0"/>
              <a:t>Examples of plagiarism</a:t>
            </a:r>
          </a:p>
        </p:txBody>
      </p:sp>
      <p:sp>
        <p:nvSpPr>
          <p:cNvPr id="3" name="Pladsholder til indhold 2">
            <a:extLst>
              <a:ext uri="{FF2B5EF4-FFF2-40B4-BE49-F238E27FC236}">
                <a16:creationId xmlns:a16="http://schemas.microsoft.com/office/drawing/2014/main" id="{976F4C13-6FF7-7945-B3BA-530BB13EEA29}"/>
              </a:ext>
            </a:extLst>
          </p:cNvPr>
          <p:cNvSpPr>
            <a:spLocks noGrp="1"/>
          </p:cNvSpPr>
          <p:nvPr>
            <p:ph idx="1"/>
          </p:nvPr>
        </p:nvSpPr>
        <p:spPr/>
        <p:txBody>
          <a:bodyPr/>
          <a:lstStyle/>
          <a:p>
            <a:r>
              <a:rPr lang="da-DK" sz="2000" dirty="0" err="1"/>
              <a:t>Submitting</a:t>
            </a:r>
            <a:r>
              <a:rPr lang="da-DK" sz="2000" dirty="0"/>
              <a:t> </a:t>
            </a:r>
            <a:r>
              <a:rPr lang="da-DK" sz="2000" dirty="0" err="1"/>
              <a:t>someone's</a:t>
            </a:r>
            <a:r>
              <a:rPr lang="da-DK" sz="2000" dirty="0"/>
              <a:t> </a:t>
            </a:r>
            <a:r>
              <a:rPr lang="da-DK" sz="2000" dirty="0" err="1"/>
              <a:t>work</a:t>
            </a:r>
            <a:r>
              <a:rPr lang="da-DK" sz="2000" dirty="0"/>
              <a:t> as </a:t>
            </a:r>
            <a:r>
              <a:rPr lang="da-DK" sz="2000" dirty="0" err="1"/>
              <a:t>their</a:t>
            </a:r>
            <a:r>
              <a:rPr lang="da-DK" sz="2000" dirty="0"/>
              <a:t> </a:t>
            </a:r>
            <a:r>
              <a:rPr lang="da-DK" sz="2000" dirty="0" err="1"/>
              <a:t>own</a:t>
            </a:r>
            <a:r>
              <a:rPr lang="da-DK" sz="2000" dirty="0"/>
              <a:t>.</a:t>
            </a:r>
          </a:p>
          <a:p>
            <a:r>
              <a:rPr lang="da-DK" sz="2000" dirty="0" err="1"/>
              <a:t>Taking</a:t>
            </a:r>
            <a:r>
              <a:rPr lang="da-DK" sz="2000" dirty="0"/>
              <a:t> passages from </a:t>
            </a:r>
            <a:r>
              <a:rPr lang="da-DK" sz="2000" dirty="0" err="1"/>
              <a:t>their</a:t>
            </a:r>
            <a:r>
              <a:rPr lang="da-DK" sz="2000" dirty="0"/>
              <a:t> </a:t>
            </a:r>
            <a:r>
              <a:rPr lang="da-DK" sz="2000" dirty="0" err="1"/>
              <a:t>own</a:t>
            </a:r>
            <a:r>
              <a:rPr lang="da-DK" sz="2000" dirty="0"/>
              <a:t> </a:t>
            </a:r>
            <a:r>
              <a:rPr lang="da-DK" sz="2000" dirty="0" err="1"/>
              <a:t>previous</a:t>
            </a:r>
            <a:r>
              <a:rPr lang="da-DK" sz="2000" dirty="0"/>
              <a:t> </a:t>
            </a:r>
            <a:r>
              <a:rPr lang="da-DK" sz="2000" dirty="0" err="1"/>
              <a:t>work</a:t>
            </a:r>
            <a:r>
              <a:rPr lang="da-DK" sz="2000" dirty="0"/>
              <a:t> </a:t>
            </a:r>
            <a:r>
              <a:rPr lang="da-DK" sz="2000" dirty="0" err="1"/>
              <a:t>without</a:t>
            </a:r>
            <a:r>
              <a:rPr lang="da-DK" sz="2000" dirty="0"/>
              <a:t> </a:t>
            </a:r>
            <a:r>
              <a:rPr lang="da-DK" sz="2000" dirty="0" err="1"/>
              <a:t>adding</a:t>
            </a:r>
            <a:r>
              <a:rPr lang="da-DK" sz="2000" dirty="0"/>
              <a:t> citations (</a:t>
            </a:r>
            <a:r>
              <a:rPr lang="da-DK" sz="2000" dirty="0" err="1"/>
              <a:t>self-plagiarism</a:t>
            </a:r>
            <a:r>
              <a:rPr lang="da-DK" sz="2000" dirty="0"/>
              <a:t>).</a:t>
            </a:r>
          </a:p>
          <a:p>
            <a:r>
              <a:rPr lang="da-DK" sz="2000" dirty="0"/>
              <a:t>Re-</a:t>
            </a:r>
            <a:r>
              <a:rPr lang="da-DK" sz="2000" dirty="0" err="1"/>
              <a:t>writing</a:t>
            </a:r>
            <a:r>
              <a:rPr lang="da-DK" sz="2000" dirty="0"/>
              <a:t> </a:t>
            </a:r>
            <a:r>
              <a:rPr lang="da-DK" sz="2000" dirty="0" err="1"/>
              <a:t>someone's</a:t>
            </a:r>
            <a:r>
              <a:rPr lang="da-DK" sz="2000" dirty="0"/>
              <a:t> </a:t>
            </a:r>
            <a:r>
              <a:rPr lang="da-DK" sz="2000" dirty="0" err="1"/>
              <a:t>work</a:t>
            </a:r>
            <a:r>
              <a:rPr lang="da-DK" sz="2000" dirty="0"/>
              <a:t> </a:t>
            </a:r>
            <a:r>
              <a:rPr lang="da-DK" sz="2000" dirty="0" err="1"/>
              <a:t>without</a:t>
            </a:r>
            <a:r>
              <a:rPr lang="da-DK" sz="2000" dirty="0"/>
              <a:t> </a:t>
            </a:r>
            <a:r>
              <a:rPr lang="da-DK" sz="2000" dirty="0" err="1"/>
              <a:t>properly</a:t>
            </a:r>
            <a:r>
              <a:rPr lang="da-DK" sz="2000" dirty="0"/>
              <a:t> </a:t>
            </a:r>
            <a:r>
              <a:rPr lang="da-DK" sz="2000" dirty="0" err="1"/>
              <a:t>citing</a:t>
            </a:r>
            <a:r>
              <a:rPr lang="da-DK" sz="2000" dirty="0"/>
              <a:t> </a:t>
            </a:r>
            <a:r>
              <a:rPr lang="da-DK" sz="2000" dirty="0" err="1"/>
              <a:t>sources</a:t>
            </a:r>
            <a:r>
              <a:rPr lang="da-DK" sz="2000" dirty="0"/>
              <a:t>.</a:t>
            </a:r>
          </a:p>
          <a:p>
            <a:r>
              <a:rPr lang="da-DK" sz="2000" dirty="0"/>
              <a:t>Using </a:t>
            </a:r>
            <a:r>
              <a:rPr lang="da-DK" sz="2000" dirty="0" err="1"/>
              <a:t>quotations</a:t>
            </a:r>
            <a:r>
              <a:rPr lang="da-DK" sz="2000" dirty="0"/>
              <a:t> but not </a:t>
            </a:r>
            <a:r>
              <a:rPr lang="da-DK" sz="2000" dirty="0" err="1"/>
              <a:t>citing</a:t>
            </a:r>
            <a:r>
              <a:rPr lang="da-DK" sz="2000" dirty="0"/>
              <a:t> the source.</a:t>
            </a:r>
          </a:p>
          <a:p>
            <a:r>
              <a:rPr lang="da-DK" sz="2000" dirty="0" err="1"/>
              <a:t>Interweaving</a:t>
            </a:r>
            <a:r>
              <a:rPr lang="da-DK" sz="2000" dirty="0"/>
              <a:t> </a:t>
            </a:r>
            <a:r>
              <a:rPr lang="da-DK" sz="2000" dirty="0" err="1"/>
              <a:t>various</a:t>
            </a:r>
            <a:r>
              <a:rPr lang="da-DK" sz="2000" dirty="0"/>
              <a:t> </a:t>
            </a:r>
            <a:r>
              <a:rPr lang="da-DK" sz="2000" dirty="0" err="1"/>
              <a:t>sources</a:t>
            </a:r>
            <a:r>
              <a:rPr lang="da-DK" sz="2000" dirty="0"/>
              <a:t> </a:t>
            </a:r>
            <a:r>
              <a:rPr lang="da-DK" sz="2000" dirty="0" err="1"/>
              <a:t>together</a:t>
            </a:r>
            <a:r>
              <a:rPr lang="da-DK" sz="2000" dirty="0"/>
              <a:t> in the </a:t>
            </a:r>
            <a:r>
              <a:rPr lang="da-DK" sz="2000" dirty="0" err="1"/>
              <a:t>work</a:t>
            </a:r>
            <a:r>
              <a:rPr lang="da-DK" sz="2000" dirty="0"/>
              <a:t> </a:t>
            </a:r>
            <a:r>
              <a:rPr lang="da-DK" sz="2000" dirty="0" err="1"/>
              <a:t>without</a:t>
            </a:r>
            <a:r>
              <a:rPr lang="da-DK" sz="2000" dirty="0"/>
              <a:t> </a:t>
            </a:r>
            <a:r>
              <a:rPr lang="da-DK" sz="2000" dirty="0" err="1"/>
              <a:t>citing</a:t>
            </a:r>
            <a:r>
              <a:rPr lang="da-DK" sz="2000" dirty="0"/>
              <a:t>.</a:t>
            </a:r>
          </a:p>
          <a:p>
            <a:r>
              <a:rPr lang="da-DK" sz="2000" dirty="0" err="1"/>
              <a:t>Citing</a:t>
            </a:r>
            <a:r>
              <a:rPr lang="da-DK" sz="2000" dirty="0"/>
              <a:t> </a:t>
            </a:r>
            <a:r>
              <a:rPr lang="da-DK" sz="2000" dirty="0" err="1"/>
              <a:t>some</a:t>
            </a:r>
            <a:r>
              <a:rPr lang="da-DK" sz="2000" dirty="0"/>
              <a:t>, but not all, passages </a:t>
            </a:r>
            <a:r>
              <a:rPr lang="da-DK" sz="2000" dirty="0" err="1"/>
              <a:t>that</a:t>
            </a:r>
            <a:r>
              <a:rPr lang="da-DK" sz="2000" dirty="0"/>
              <a:t> </a:t>
            </a:r>
            <a:r>
              <a:rPr lang="da-DK" sz="2000" dirty="0" err="1"/>
              <a:t>should</a:t>
            </a:r>
            <a:r>
              <a:rPr lang="da-DK" sz="2000" dirty="0"/>
              <a:t> </a:t>
            </a:r>
            <a:r>
              <a:rPr lang="da-DK" sz="2000" dirty="0" err="1"/>
              <a:t>be</a:t>
            </a:r>
            <a:r>
              <a:rPr lang="da-DK" sz="2000" dirty="0"/>
              <a:t> </a:t>
            </a:r>
            <a:r>
              <a:rPr lang="da-DK" sz="2000" dirty="0" err="1"/>
              <a:t>cited</a:t>
            </a:r>
            <a:r>
              <a:rPr lang="da-DK" sz="2000" dirty="0"/>
              <a:t>.</a:t>
            </a:r>
          </a:p>
          <a:p>
            <a:r>
              <a:rPr lang="da-DK" sz="2000" dirty="0"/>
              <a:t>Melding </a:t>
            </a:r>
            <a:r>
              <a:rPr lang="da-DK" sz="2000" dirty="0" err="1"/>
              <a:t>together</a:t>
            </a:r>
            <a:r>
              <a:rPr lang="da-DK" sz="2000" dirty="0"/>
              <a:t> </a:t>
            </a:r>
            <a:r>
              <a:rPr lang="da-DK" sz="2000" dirty="0" err="1"/>
              <a:t>cited</a:t>
            </a:r>
            <a:r>
              <a:rPr lang="da-DK" sz="2000" dirty="0"/>
              <a:t> and </a:t>
            </a:r>
            <a:r>
              <a:rPr lang="da-DK" sz="2000" dirty="0" err="1"/>
              <a:t>uncited</a:t>
            </a:r>
            <a:r>
              <a:rPr lang="da-DK" sz="2000" dirty="0"/>
              <a:t> </a:t>
            </a:r>
            <a:r>
              <a:rPr lang="da-DK" sz="2000" dirty="0" err="1"/>
              <a:t>sections</a:t>
            </a:r>
            <a:r>
              <a:rPr lang="da-DK" sz="2000" dirty="0"/>
              <a:t> of the </a:t>
            </a:r>
            <a:r>
              <a:rPr lang="da-DK" sz="2000" dirty="0" err="1"/>
              <a:t>piece</a:t>
            </a:r>
            <a:r>
              <a:rPr lang="da-DK" sz="2000" dirty="0"/>
              <a:t>.</a:t>
            </a:r>
          </a:p>
          <a:p>
            <a:r>
              <a:rPr lang="da-DK" sz="2000" dirty="0" err="1"/>
              <a:t>Providing</a:t>
            </a:r>
            <a:r>
              <a:rPr lang="da-DK" sz="2000" dirty="0"/>
              <a:t> proper citations but </a:t>
            </a:r>
            <a:r>
              <a:rPr lang="da-DK" sz="2000" dirty="0" err="1"/>
              <a:t>failing</a:t>
            </a:r>
            <a:r>
              <a:rPr lang="da-DK" sz="2000" dirty="0"/>
              <a:t> to </a:t>
            </a:r>
            <a:r>
              <a:rPr lang="da-DK" sz="2000" dirty="0" err="1"/>
              <a:t>change</a:t>
            </a:r>
            <a:r>
              <a:rPr lang="da-DK" sz="2000" dirty="0"/>
              <a:t> the </a:t>
            </a:r>
            <a:r>
              <a:rPr lang="da-DK" sz="2000" dirty="0" err="1"/>
              <a:t>structure</a:t>
            </a:r>
            <a:r>
              <a:rPr lang="da-DK" sz="2000" dirty="0"/>
              <a:t> and </a:t>
            </a:r>
            <a:r>
              <a:rPr lang="da-DK" sz="2000" dirty="0" err="1"/>
              <a:t>wording</a:t>
            </a:r>
            <a:r>
              <a:rPr lang="da-DK" sz="2000" dirty="0"/>
              <a:t> of the </a:t>
            </a:r>
            <a:r>
              <a:rPr lang="da-DK" sz="2000" dirty="0" err="1"/>
              <a:t>borrowed</a:t>
            </a:r>
            <a:r>
              <a:rPr lang="da-DK" sz="2000" dirty="0"/>
              <a:t> </a:t>
            </a:r>
            <a:r>
              <a:rPr lang="da-DK" sz="2000" dirty="0" err="1"/>
              <a:t>ideas</a:t>
            </a:r>
            <a:r>
              <a:rPr lang="da-DK" sz="2000" dirty="0"/>
              <a:t> </a:t>
            </a:r>
            <a:r>
              <a:rPr lang="da-DK" sz="2000" dirty="0" err="1"/>
              <a:t>enough</a:t>
            </a:r>
            <a:r>
              <a:rPr lang="da-DK" sz="2000" dirty="0"/>
              <a:t> (</a:t>
            </a:r>
            <a:r>
              <a:rPr lang="da-DK" sz="2000" dirty="0" err="1"/>
              <a:t>close</a:t>
            </a:r>
            <a:r>
              <a:rPr lang="da-DK" sz="2000" dirty="0"/>
              <a:t> </a:t>
            </a:r>
            <a:r>
              <a:rPr lang="da-DK" sz="2000" dirty="0" err="1"/>
              <a:t>paraphrasing</a:t>
            </a:r>
            <a:r>
              <a:rPr lang="da-DK" sz="2000" dirty="0"/>
              <a:t>).</a:t>
            </a:r>
          </a:p>
          <a:p>
            <a:r>
              <a:rPr lang="da-DK" sz="2000" dirty="0" err="1"/>
              <a:t>Inaccurately</a:t>
            </a:r>
            <a:r>
              <a:rPr lang="da-DK" sz="2000" dirty="0"/>
              <a:t> </a:t>
            </a:r>
            <a:r>
              <a:rPr lang="da-DK" sz="2000" dirty="0" err="1"/>
              <a:t>citing</a:t>
            </a:r>
            <a:r>
              <a:rPr lang="da-DK" sz="2000" dirty="0"/>
              <a:t> a source.</a:t>
            </a:r>
          </a:p>
          <a:p>
            <a:r>
              <a:rPr lang="da-DK" sz="2000" dirty="0" err="1"/>
              <a:t>Relying</a:t>
            </a:r>
            <a:r>
              <a:rPr lang="da-DK" sz="2000" dirty="0"/>
              <a:t> </a:t>
            </a:r>
            <a:r>
              <a:rPr lang="da-DK" sz="2000" dirty="0" err="1"/>
              <a:t>too</a:t>
            </a:r>
            <a:r>
              <a:rPr lang="da-DK" sz="2000" dirty="0"/>
              <a:t> </a:t>
            </a:r>
            <a:r>
              <a:rPr lang="da-DK" sz="2000" dirty="0" err="1"/>
              <a:t>heavily</a:t>
            </a:r>
            <a:r>
              <a:rPr lang="da-DK" sz="2000" dirty="0"/>
              <a:t> on </a:t>
            </a:r>
            <a:r>
              <a:rPr lang="da-DK" sz="2000" dirty="0" err="1"/>
              <a:t>other</a:t>
            </a:r>
            <a:r>
              <a:rPr lang="da-DK" sz="2000" dirty="0"/>
              <a:t> </a:t>
            </a:r>
            <a:r>
              <a:rPr lang="da-DK" sz="2000" dirty="0" err="1"/>
              <a:t>people's</a:t>
            </a:r>
            <a:r>
              <a:rPr lang="da-DK" sz="2000" dirty="0"/>
              <a:t> </a:t>
            </a:r>
            <a:r>
              <a:rPr lang="da-DK" sz="2000" dirty="0" err="1"/>
              <a:t>work</a:t>
            </a:r>
            <a:r>
              <a:rPr lang="da-DK" sz="2000" dirty="0"/>
              <a:t>, </a:t>
            </a:r>
            <a:r>
              <a:rPr lang="da-DK" sz="2000" dirty="0" err="1"/>
              <a:t>failing</a:t>
            </a:r>
            <a:r>
              <a:rPr lang="da-DK" sz="2000" dirty="0"/>
              <a:t> to bring original </a:t>
            </a:r>
            <a:r>
              <a:rPr lang="da-DK" sz="2000" dirty="0" err="1"/>
              <a:t>thought</a:t>
            </a:r>
            <a:r>
              <a:rPr lang="da-DK" sz="2000" dirty="0"/>
              <a:t> </a:t>
            </a:r>
            <a:r>
              <a:rPr lang="da-DK" sz="2000" dirty="0" err="1"/>
              <a:t>into</a:t>
            </a:r>
            <a:r>
              <a:rPr lang="da-DK" sz="2000" dirty="0"/>
              <a:t> the </a:t>
            </a:r>
            <a:r>
              <a:rPr lang="da-DK" sz="2000" dirty="0" err="1"/>
              <a:t>text</a:t>
            </a:r>
            <a:r>
              <a:rPr lang="da-DK" sz="2000" dirty="0"/>
              <a:t>.</a:t>
            </a:r>
          </a:p>
          <a:p>
            <a:endParaRPr lang="en-US" dirty="0"/>
          </a:p>
        </p:txBody>
      </p:sp>
    </p:spTree>
    <p:extLst>
      <p:ext uri="{BB962C8B-B14F-4D97-AF65-F5344CB8AC3E}">
        <p14:creationId xmlns:p14="http://schemas.microsoft.com/office/powerpoint/2010/main" val="24044479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algn="ctr">
              <a:buNone/>
            </a:pPr>
            <a:endParaRPr lang="en-US" dirty="0"/>
          </a:p>
          <a:p>
            <a:pPr algn="ctr">
              <a:buNone/>
            </a:pPr>
            <a:endParaRPr lang="en-US" dirty="0"/>
          </a:p>
          <a:p>
            <a:pPr algn="ctr">
              <a:buNone/>
            </a:pPr>
            <a:endParaRPr lang="en-US" dirty="0"/>
          </a:p>
          <a:p>
            <a:pPr algn="ctr">
              <a:buNone/>
            </a:pPr>
            <a:r>
              <a:rPr lang="en-US" sz="5400" dirty="0">
                <a:solidFill>
                  <a:srgbClr val="00B0F0"/>
                </a:solidFill>
              </a:rPr>
              <a:t>Questions ?</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do you see in this image?</a:t>
            </a:r>
          </a:p>
        </p:txBody>
      </p:sp>
      <p:sp>
        <p:nvSpPr>
          <p:cNvPr id="3" name="Content Placeholder 2"/>
          <p:cNvSpPr>
            <a:spLocks noGrp="1"/>
          </p:cNvSpPr>
          <p:nvPr>
            <p:ph idx="1"/>
          </p:nvPr>
        </p:nvSpPr>
        <p:spPr>
          <a:xfrm>
            <a:off x="5562600" y="1600200"/>
            <a:ext cx="3429000" cy="4525963"/>
          </a:xfrm>
        </p:spPr>
        <p:txBody>
          <a:bodyPr/>
          <a:lstStyle/>
          <a:p>
            <a:r>
              <a:rPr lang="en-US" dirty="0"/>
              <a:t>Low level cues: Texture, shading, shadows, occlusion boundaries, etc.</a:t>
            </a:r>
          </a:p>
          <a:p>
            <a:r>
              <a:rPr lang="en-US" dirty="0"/>
              <a:t>High level interpretation:</a:t>
            </a:r>
            <a:br>
              <a:rPr lang="en-US" dirty="0"/>
            </a:br>
            <a:r>
              <a:rPr lang="en-US" dirty="0"/>
              <a:t>Objects, foreground-background, 3D perception, etc.</a:t>
            </a:r>
          </a:p>
          <a:p>
            <a:r>
              <a:rPr lang="en-US" dirty="0"/>
              <a:t>And we did not include motion!</a:t>
            </a:r>
          </a:p>
        </p:txBody>
      </p:sp>
      <p:pic>
        <p:nvPicPr>
          <p:cNvPr id="4" name="Picture 1028" descr="samplepippin_city59"/>
          <p:cNvPicPr>
            <a:picLocks noChangeAspect="1" noChangeArrowheads="1"/>
          </p:cNvPicPr>
          <p:nvPr/>
        </p:nvPicPr>
        <p:blipFill>
          <a:blip r:embed="rId3"/>
          <a:srcRect/>
          <a:stretch>
            <a:fillRect/>
          </a:stretch>
        </p:blipFill>
        <p:spPr bwMode="auto">
          <a:xfrm>
            <a:off x="228600" y="1676400"/>
            <a:ext cx="5195888" cy="3895725"/>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1026"/>
          <p:cNvSpPr>
            <a:spLocks noGrp="1" noChangeArrowheads="1"/>
          </p:cNvSpPr>
          <p:nvPr>
            <p:ph type="title"/>
          </p:nvPr>
        </p:nvSpPr>
        <p:spPr/>
        <p:txBody>
          <a:bodyPr/>
          <a:lstStyle/>
          <a:p>
            <a:pPr eaLnBrk="1" hangingPunct="1"/>
            <a:r>
              <a:rPr lang="en-US" dirty="0"/>
              <a:t>Example: Object recognition and detection</a:t>
            </a:r>
          </a:p>
        </p:txBody>
      </p:sp>
      <p:sp>
        <p:nvSpPr>
          <p:cNvPr id="105475" name="Rectangle 1027"/>
          <p:cNvSpPr>
            <a:spLocks noGrp="1" noChangeArrowheads="1"/>
          </p:cNvSpPr>
          <p:nvPr>
            <p:ph type="body" idx="1"/>
          </p:nvPr>
        </p:nvSpPr>
        <p:spPr>
          <a:xfrm>
            <a:off x="1447800" y="1752600"/>
            <a:ext cx="3962400" cy="457200"/>
          </a:xfrm>
        </p:spPr>
        <p:txBody>
          <a:bodyPr/>
          <a:lstStyle/>
          <a:p>
            <a:pPr eaLnBrk="1" hangingPunct="1">
              <a:buFontTx/>
              <a:buNone/>
            </a:pPr>
            <a:r>
              <a:rPr lang="en-US" dirty="0"/>
              <a:t>What is in this image?</a:t>
            </a:r>
          </a:p>
        </p:txBody>
      </p:sp>
      <p:pic>
        <p:nvPicPr>
          <p:cNvPr id="105476" name="Picture 1028" descr="samplepippin_city59"/>
          <p:cNvPicPr>
            <a:picLocks noChangeAspect="1" noChangeArrowheads="1"/>
          </p:cNvPicPr>
          <p:nvPr/>
        </p:nvPicPr>
        <p:blipFill>
          <a:blip r:embed="rId3"/>
          <a:srcRect/>
          <a:stretch>
            <a:fillRect/>
          </a:stretch>
        </p:blipFill>
        <p:spPr bwMode="auto">
          <a:xfrm>
            <a:off x="381000" y="2438400"/>
            <a:ext cx="5195888" cy="3895725"/>
          </a:xfrm>
          <a:prstGeom prst="rect">
            <a:avLst/>
          </a:prstGeom>
          <a:noFill/>
          <a:ln w="9525">
            <a:noFill/>
            <a:miter lim="800000"/>
            <a:headEnd/>
            <a:tailEnd/>
          </a:ln>
        </p:spPr>
      </p:pic>
      <p:sp>
        <p:nvSpPr>
          <p:cNvPr id="105477" name="Text Box 1029"/>
          <p:cNvSpPr txBox="1">
            <a:spLocks noChangeArrowheads="1"/>
          </p:cNvSpPr>
          <p:nvPr/>
        </p:nvSpPr>
        <p:spPr bwMode="auto">
          <a:xfrm>
            <a:off x="7696200" y="3733800"/>
            <a:ext cx="1447800" cy="1200329"/>
          </a:xfrm>
          <a:prstGeom prst="rect">
            <a:avLst/>
          </a:prstGeom>
          <a:noFill/>
          <a:ln w="9525">
            <a:noFill/>
            <a:miter lim="800000"/>
            <a:headEnd/>
            <a:tailEnd/>
          </a:ln>
        </p:spPr>
        <p:txBody>
          <a:bodyPr wrap="square">
            <a:prstTxWarp prst="textNoShape">
              <a:avLst/>
            </a:prstTxWarp>
            <a:spAutoFit/>
          </a:bodyPr>
          <a:lstStyle/>
          <a:p>
            <a:pPr>
              <a:spcBef>
                <a:spcPct val="50000"/>
              </a:spcBef>
            </a:pPr>
            <a:r>
              <a:rPr lang="en-US" dirty="0"/>
              <a:t>Cars</a:t>
            </a:r>
          </a:p>
          <a:p>
            <a:pPr>
              <a:spcBef>
                <a:spcPct val="50000"/>
              </a:spcBef>
            </a:pPr>
            <a:r>
              <a:rPr lang="en-US" dirty="0"/>
              <a:t>House</a:t>
            </a:r>
          </a:p>
          <a:p>
            <a:pPr>
              <a:spcBef>
                <a:spcPct val="50000"/>
              </a:spcBef>
            </a:pPr>
            <a:r>
              <a:rPr lang="en-US" dirty="0"/>
              <a:t>Lamp post</a:t>
            </a:r>
          </a:p>
        </p:txBody>
      </p:sp>
      <p:sp>
        <p:nvSpPr>
          <p:cNvPr id="105478" name="AutoShape 1030"/>
          <p:cNvSpPr>
            <a:spLocks noChangeArrowheads="1"/>
          </p:cNvSpPr>
          <p:nvPr/>
        </p:nvSpPr>
        <p:spPr bwMode="auto">
          <a:xfrm>
            <a:off x="5867400" y="4191000"/>
            <a:ext cx="1752600" cy="381000"/>
          </a:xfrm>
          <a:prstGeom prst="rightArrow">
            <a:avLst>
              <a:gd name="adj1" fmla="val 50000"/>
              <a:gd name="adj2" fmla="val 11500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dirty="0"/>
          </a:p>
        </p:txBody>
      </p:sp>
      <p:sp>
        <p:nvSpPr>
          <p:cNvPr id="7" name="TextBox 6"/>
          <p:cNvSpPr txBox="1"/>
          <p:nvPr/>
        </p:nvSpPr>
        <p:spPr>
          <a:xfrm>
            <a:off x="5791200" y="1752600"/>
            <a:ext cx="2819400" cy="461665"/>
          </a:xfrm>
          <a:prstGeom prst="rect">
            <a:avLst/>
          </a:prstGeom>
          <a:noFill/>
        </p:spPr>
        <p:txBody>
          <a:bodyPr wrap="square" rtlCol="0">
            <a:spAutoFit/>
          </a:bodyPr>
          <a:lstStyle/>
          <a:p>
            <a:r>
              <a:rPr lang="en-US" sz="2400" dirty="0"/>
              <a:t>And where?</a:t>
            </a:r>
          </a:p>
        </p:txBody>
      </p:sp>
      <p:cxnSp>
        <p:nvCxnSpPr>
          <p:cNvPr id="11" name="Straight Arrow Connector 10"/>
          <p:cNvCxnSpPr/>
          <p:nvPr/>
        </p:nvCxnSpPr>
        <p:spPr>
          <a:xfrm rot="10800000" flipV="1">
            <a:off x="3962401" y="3886198"/>
            <a:ext cx="3733803" cy="1524002"/>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6" name="Straight Arrow Connector 15"/>
          <p:cNvCxnSpPr/>
          <p:nvPr/>
        </p:nvCxnSpPr>
        <p:spPr>
          <a:xfrm rot="10800000">
            <a:off x="4572000" y="3962400"/>
            <a:ext cx="3200400" cy="3810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p:nvPr/>
        </p:nvCxnSpPr>
        <p:spPr>
          <a:xfrm rot="10800000">
            <a:off x="1828800" y="4191000"/>
            <a:ext cx="5867400" cy="5334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p:nvPr>
        </p:nvSpPr>
        <p:spPr/>
        <p:txBody>
          <a:bodyPr/>
          <a:lstStyle/>
          <a:p>
            <a:pPr eaLnBrk="1" hangingPunct="1"/>
            <a:r>
              <a:rPr lang="en-US" dirty="0"/>
              <a:t>Example: Content-Based Image Retrieval</a:t>
            </a:r>
            <a:br>
              <a:rPr lang="en-US" dirty="0"/>
            </a:br>
            <a:r>
              <a:rPr lang="en-US" sz="2000" dirty="0"/>
              <a:t>Please return all image that are similar to my query image</a:t>
            </a:r>
            <a:endParaRPr lang="en-US" dirty="0"/>
          </a:p>
        </p:txBody>
      </p:sp>
      <p:sp>
        <p:nvSpPr>
          <p:cNvPr id="107523" name="Rectangle 3"/>
          <p:cNvSpPr>
            <a:spLocks noGrp="1" noChangeArrowheads="1"/>
          </p:cNvSpPr>
          <p:nvPr>
            <p:ph type="body" idx="1"/>
          </p:nvPr>
        </p:nvSpPr>
        <p:spPr>
          <a:xfrm>
            <a:off x="609600" y="2286000"/>
            <a:ext cx="2133600" cy="457200"/>
          </a:xfrm>
        </p:spPr>
        <p:txBody>
          <a:bodyPr/>
          <a:lstStyle/>
          <a:p>
            <a:pPr eaLnBrk="1" hangingPunct="1">
              <a:buFontTx/>
              <a:buNone/>
            </a:pPr>
            <a:r>
              <a:rPr lang="en-US" sz="1800" dirty="0"/>
              <a:t>Query image</a:t>
            </a:r>
            <a:endParaRPr lang="en-US" dirty="0"/>
          </a:p>
        </p:txBody>
      </p:sp>
      <p:pic>
        <p:nvPicPr>
          <p:cNvPr id="107524" name="Picture 4" descr="zebra1"/>
          <p:cNvPicPr>
            <a:picLocks noChangeAspect="1" noChangeArrowheads="1"/>
          </p:cNvPicPr>
          <p:nvPr/>
        </p:nvPicPr>
        <p:blipFill>
          <a:blip r:embed="rId3"/>
          <a:srcRect/>
          <a:stretch>
            <a:fillRect/>
          </a:stretch>
        </p:blipFill>
        <p:spPr bwMode="auto">
          <a:xfrm>
            <a:off x="228600" y="2819400"/>
            <a:ext cx="2438400" cy="1622425"/>
          </a:xfrm>
          <a:prstGeom prst="rect">
            <a:avLst/>
          </a:prstGeom>
          <a:noFill/>
          <a:ln w="9525">
            <a:noFill/>
            <a:miter lim="800000"/>
            <a:headEnd/>
            <a:tailEnd/>
          </a:ln>
        </p:spPr>
      </p:pic>
      <p:pic>
        <p:nvPicPr>
          <p:cNvPr id="107525" name="Picture 5" descr="zebra"/>
          <p:cNvPicPr>
            <a:picLocks noChangeAspect="1" noChangeArrowheads="1"/>
          </p:cNvPicPr>
          <p:nvPr/>
        </p:nvPicPr>
        <p:blipFill>
          <a:blip r:embed="rId4"/>
          <a:srcRect/>
          <a:stretch>
            <a:fillRect/>
          </a:stretch>
        </p:blipFill>
        <p:spPr bwMode="auto">
          <a:xfrm>
            <a:off x="4267200" y="1905000"/>
            <a:ext cx="2286000" cy="1546225"/>
          </a:xfrm>
          <a:prstGeom prst="rect">
            <a:avLst/>
          </a:prstGeom>
          <a:noFill/>
          <a:ln w="9525">
            <a:noFill/>
            <a:miter lim="800000"/>
            <a:headEnd/>
            <a:tailEnd/>
          </a:ln>
        </p:spPr>
      </p:pic>
      <p:pic>
        <p:nvPicPr>
          <p:cNvPr id="107526" name="Picture 6" descr="zebras2"/>
          <p:cNvPicPr>
            <a:picLocks noChangeAspect="1" noChangeArrowheads="1"/>
          </p:cNvPicPr>
          <p:nvPr/>
        </p:nvPicPr>
        <p:blipFill>
          <a:blip r:embed="rId5"/>
          <a:srcRect/>
          <a:stretch>
            <a:fillRect/>
          </a:stretch>
        </p:blipFill>
        <p:spPr bwMode="auto">
          <a:xfrm>
            <a:off x="6705600" y="1905000"/>
            <a:ext cx="2133600" cy="1519238"/>
          </a:xfrm>
          <a:prstGeom prst="rect">
            <a:avLst/>
          </a:prstGeom>
          <a:noFill/>
          <a:ln w="9525">
            <a:noFill/>
            <a:miter lim="800000"/>
            <a:headEnd/>
            <a:tailEnd/>
          </a:ln>
        </p:spPr>
      </p:pic>
      <p:pic>
        <p:nvPicPr>
          <p:cNvPr id="107527" name="Picture 7" descr="zebras"/>
          <p:cNvPicPr>
            <a:picLocks noChangeAspect="1" noChangeArrowheads="1"/>
          </p:cNvPicPr>
          <p:nvPr/>
        </p:nvPicPr>
        <p:blipFill>
          <a:blip r:embed="rId6"/>
          <a:srcRect/>
          <a:stretch>
            <a:fillRect/>
          </a:stretch>
        </p:blipFill>
        <p:spPr bwMode="auto">
          <a:xfrm>
            <a:off x="4267200" y="3505200"/>
            <a:ext cx="2286000" cy="1714500"/>
          </a:xfrm>
          <a:prstGeom prst="rect">
            <a:avLst/>
          </a:prstGeom>
          <a:noFill/>
          <a:ln w="9525">
            <a:noFill/>
            <a:miter lim="800000"/>
            <a:headEnd/>
            <a:tailEnd/>
          </a:ln>
        </p:spPr>
      </p:pic>
      <p:pic>
        <p:nvPicPr>
          <p:cNvPr id="107528" name="Picture 8" descr="zebras04"/>
          <p:cNvPicPr>
            <a:picLocks noChangeAspect="1" noChangeArrowheads="1"/>
          </p:cNvPicPr>
          <p:nvPr/>
        </p:nvPicPr>
        <p:blipFill>
          <a:blip r:embed="rId7"/>
          <a:srcRect/>
          <a:stretch>
            <a:fillRect/>
          </a:stretch>
        </p:blipFill>
        <p:spPr bwMode="auto">
          <a:xfrm>
            <a:off x="6705600" y="3505200"/>
            <a:ext cx="2209800" cy="1657350"/>
          </a:xfrm>
          <a:prstGeom prst="rect">
            <a:avLst/>
          </a:prstGeom>
          <a:noFill/>
          <a:ln w="9525">
            <a:noFill/>
            <a:miter lim="800000"/>
            <a:headEnd/>
            <a:tailEnd/>
          </a:ln>
        </p:spPr>
      </p:pic>
      <p:pic>
        <p:nvPicPr>
          <p:cNvPr id="107529" name="Picture 9" descr="zebra_lion"/>
          <p:cNvPicPr>
            <a:picLocks noChangeAspect="1" noChangeArrowheads="1"/>
          </p:cNvPicPr>
          <p:nvPr/>
        </p:nvPicPr>
        <p:blipFill>
          <a:blip r:embed="rId8"/>
          <a:srcRect/>
          <a:stretch>
            <a:fillRect/>
          </a:stretch>
        </p:blipFill>
        <p:spPr bwMode="auto">
          <a:xfrm>
            <a:off x="5410200" y="5257800"/>
            <a:ext cx="2057400" cy="1484313"/>
          </a:xfrm>
          <a:prstGeom prst="rect">
            <a:avLst/>
          </a:prstGeom>
          <a:noFill/>
          <a:ln w="9525">
            <a:noFill/>
            <a:miter lim="800000"/>
            <a:headEnd/>
            <a:tailEnd/>
          </a:ln>
        </p:spPr>
      </p:pic>
      <p:sp>
        <p:nvSpPr>
          <p:cNvPr id="107530" name="AutoShape 10"/>
          <p:cNvSpPr>
            <a:spLocks noChangeArrowheads="1"/>
          </p:cNvSpPr>
          <p:nvPr/>
        </p:nvSpPr>
        <p:spPr bwMode="auto">
          <a:xfrm>
            <a:off x="3048000" y="3505200"/>
            <a:ext cx="990600" cy="304800"/>
          </a:xfrm>
          <a:prstGeom prst="rightArrow">
            <a:avLst>
              <a:gd name="adj1" fmla="val 50000"/>
              <a:gd name="adj2" fmla="val 81250"/>
            </a:avLst>
          </a:prstGeom>
          <a:solidFill>
            <a:schemeClr val="accent1"/>
          </a:solidFill>
          <a:ln w="9525">
            <a:solidFill>
              <a:schemeClr val="tx1"/>
            </a:solidFill>
            <a:miter lim="800000"/>
            <a:headEnd/>
            <a:tailEnd/>
          </a:ln>
        </p:spPr>
        <p:txBody>
          <a:bodyPr wrap="none" anchor="ctr">
            <a:prstTxWarp prst="textNoShape">
              <a:avLst/>
            </a:prstTxWarp>
          </a:bodyPr>
          <a:lstStyle/>
          <a:p>
            <a:endParaRPr lang="en-US" dirty="0"/>
          </a:p>
        </p:txBody>
      </p:sp>
      <p:sp>
        <p:nvSpPr>
          <p:cNvPr id="107531" name="Text Box 11"/>
          <p:cNvSpPr txBox="1">
            <a:spLocks noChangeArrowheads="1"/>
          </p:cNvSpPr>
          <p:nvPr/>
        </p:nvSpPr>
        <p:spPr bwMode="auto">
          <a:xfrm>
            <a:off x="5867400" y="1524000"/>
            <a:ext cx="1676400" cy="366713"/>
          </a:xfrm>
          <a:prstGeom prst="rect">
            <a:avLst/>
          </a:prstGeom>
          <a:noFill/>
          <a:ln w="9525">
            <a:noFill/>
            <a:miter lim="800000"/>
            <a:headEnd/>
            <a:tailEnd/>
          </a:ln>
        </p:spPr>
        <p:txBody>
          <a:bodyPr>
            <a:prstTxWarp prst="textNoShape">
              <a:avLst/>
            </a:prstTxWarp>
            <a:spAutoFit/>
          </a:bodyPr>
          <a:lstStyle/>
          <a:p>
            <a:pPr>
              <a:spcBef>
                <a:spcPct val="50000"/>
              </a:spcBef>
            </a:pPr>
            <a:r>
              <a:rPr lang="en-US" dirty="0"/>
              <a:t>Search result</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p:nvPr>
        </p:nvSpPr>
        <p:spPr/>
        <p:txBody>
          <a:bodyPr/>
          <a:lstStyle/>
          <a:p>
            <a:pPr eaLnBrk="1" hangingPunct="1"/>
            <a:r>
              <a:rPr lang="en-US" dirty="0"/>
              <a:t>Example: Image Segmentation</a:t>
            </a:r>
            <a:br>
              <a:rPr lang="en-US" dirty="0"/>
            </a:br>
            <a:r>
              <a:rPr lang="en-US" sz="2000" dirty="0"/>
              <a:t>Information on object boundaries and parts</a:t>
            </a:r>
            <a:endParaRPr lang="en-US" dirty="0"/>
          </a:p>
        </p:txBody>
      </p:sp>
      <p:pic>
        <p:nvPicPr>
          <p:cNvPr id="109571" name="Picture 4" descr="church"/>
          <p:cNvPicPr>
            <a:picLocks noChangeAspect="1" noChangeArrowheads="1"/>
          </p:cNvPicPr>
          <p:nvPr/>
        </p:nvPicPr>
        <p:blipFill>
          <a:blip r:embed="rId3"/>
          <a:srcRect/>
          <a:stretch>
            <a:fillRect/>
          </a:stretch>
        </p:blipFill>
        <p:spPr bwMode="auto">
          <a:xfrm>
            <a:off x="152400" y="1752600"/>
            <a:ext cx="4313238" cy="2878138"/>
          </a:xfrm>
          <a:prstGeom prst="rect">
            <a:avLst/>
          </a:prstGeom>
          <a:noFill/>
          <a:ln w="9525">
            <a:noFill/>
            <a:miter lim="800000"/>
            <a:headEnd/>
            <a:tailEnd/>
          </a:ln>
        </p:spPr>
      </p:pic>
      <p:pic>
        <p:nvPicPr>
          <p:cNvPr id="109572" name="Picture 5" descr="church_seg"/>
          <p:cNvPicPr>
            <a:picLocks noChangeAspect="1" noChangeArrowheads="1"/>
          </p:cNvPicPr>
          <p:nvPr/>
        </p:nvPicPr>
        <p:blipFill>
          <a:blip r:embed="rId4"/>
          <a:srcRect/>
          <a:stretch>
            <a:fillRect/>
          </a:stretch>
        </p:blipFill>
        <p:spPr bwMode="auto">
          <a:xfrm>
            <a:off x="4572000" y="1752600"/>
            <a:ext cx="4313238" cy="2878138"/>
          </a:xfrm>
          <a:prstGeom prst="rect">
            <a:avLst/>
          </a:prstGeom>
          <a:noFill/>
          <a:ln w="9525">
            <a:noFill/>
            <a:miter lim="800000"/>
            <a:headEnd/>
            <a:tailEnd/>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3D reconstruction</a:t>
            </a:r>
            <a:br>
              <a:rPr lang="en-US" dirty="0"/>
            </a:br>
            <a:r>
              <a:rPr lang="en-US" dirty="0"/>
              <a:t>Stereo or multi-view</a:t>
            </a:r>
          </a:p>
        </p:txBody>
      </p:sp>
      <p:pic>
        <p:nvPicPr>
          <p:cNvPr id="4" name="Content Placeholder 3" descr="image-example_3dpvt.pdf"/>
          <p:cNvPicPr>
            <a:picLocks noGrp="1" noChangeAspect="1"/>
          </p:cNvPicPr>
          <p:nvPr>
            <p:ph idx="1"/>
          </p:nvPr>
        </p:nvPicPr>
        <p:blipFill>
          <a:blip r:embed="rId3"/>
          <a:srcRect l="-6465" r="-6465"/>
          <a:stretch>
            <a:fillRect/>
          </a:stretch>
        </p:blipFill>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2D tracking of objects</a:t>
            </a:r>
            <a:br>
              <a:rPr lang="en-US" dirty="0"/>
            </a:br>
            <a:r>
              <a:rPr lang="en-US" sz="2000" dirty="0"/>
              <a:t>Estimate an objects 2D trajectory in the image over time</a:t>
            </a:r>
            <a:endParaRPr lang="en-US" dirty="0"/>
          </a:p>
        </p:txBody>
      </p:sp>
      <p:pic>
        <p:nvPicPr>
          <p:cNvPr id="5" name="feynman.mp4">
            <a:hlinkClick r:id="" action="ppaction://media"/>
          </p:cNvPr>
          <p:cNvPicPr>
            <a:picLocks noGrp="1" noChangeAspect="1"/>
          </p:cNvPicPr>
          <p:nvPr>
            <p:ph sz="half" idx="1"/>
            <a:videoFile r:link="rId2"/>
            <p:extLst>
              <p:ext uri="{DAA4B4D4-6D71-4841-9C94-3DE7FCFB9230}">
                <p14:media xmlns:p14="http://schemas.microsoft.com/office/powerpoint/2010/main" r:embed="rId1"/>
              </p:ext>
            </p:extLst>
          </p:nvPr>
        </p:nvPicPr>
        <p:blipFill>
          <a:blip r:embed="rId7"/>
          <a:stretch>
            <a:fillRect/>
          </a:stretch>
        </p:blipFill>
        <p:spPr>
          <a:xfrm>
            <a:off x="457200" y="2347913"/>
            <a:ext cx="4038600" cy="3028950"/>
          </a:xfrm>
        </p:spPr>
      </p:pic>
      <p:pic>
        <p:nvPicPr>
          <p:cNvPr id="8" name="rafting.mp4">
            <a:hlinkClick r:id="" action="ppaction://media"/>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8"/>
          <a:stretch>
            <a:fillRect/>
          </a:stretch>
        </p:blipFill>
        <p:spPr>
          <a:xfrm>
            <a:off x="4709864" y="2727325"/>
            <a:ext cx="4038600" cy="2271713"/>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21200" fill="hold"/>
                                        <p:tgtEl>
                                          <p:spTgt spid="5"/>
                                        </p:tgtEl>
                                      </p:cBhvr>
                                    </p:cmd>
                                  </p:childTnLst>
                                </p:cTn>
                              </p:par>
                              <p:par>
                                <p:cTn id="7" presetID="1" presetClass="mediacall" presetSubtype="0" fill="hold" nodeType="withEffect">
                                  <p:stCondLst>
                                    <p:cond delay="0"/>
                                  </p:stCondLst>
                                  <p:childTnLst>
                                    <p:cmd type="call" cmd="playFrom(0.0)">
                                      <p:cBhvr>
                                        <p:cTn id="8" dur="8640"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5"/>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5"/>
                                        </p:tgtEl>
                                      </p:cBhvr>
                                    </p:cmd>
                                  </p:childTnLst>
                                </p:cTn>
                              </p:par>
                            </p:childTnLst>
                          </p:cTn>
                        </p:par>
                      </p:childTnLst>
                    </p:cTn>
                  </p:par>
                </p:childTnLst>
              </p:cTn>
              <p:nextCondLst>
                <p:cond evt="onClick" delay="0">
                  <p:tgtEl>
                    <p:spTgt spid="5"/>
                  </p:tgtEl>
                </p:cond>
              </p:nextCondLst>
            </p:seq>
            <p:video>
              <p:cMediaNode vol="80000">
                <p:cTn id="14" fill="hold" display="0">
                  <p:stCondLst>
                    <p:cond delay="indefinite"/>
                  </p:stCondLst>
                </p:cTn>
                <p:tgtEl>
                  <p:spTgt spid="5"/>
                </p:tgtEl>
              </p:cMediaNode>
            </p:vide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8"/>
                                        </p:tgtEl>
                                      </p:cBhvr>
                                    </p:cmd>
                                  </p:childTnLst>
                                </p:cTn>
                              </p:par>
                            </p:childTnLst>
                          </p:cTn>
                        </p:par>
                      </p:childTnLst>
                    </p:cTn>
                  </p:par>
                </p:childTnLst>
              </p:cTn>
              <p:nextCondLst>
                <p:cond evt="onClick" delay="0">
                  <p:tgtEl>
                    <p:spTgt spid="8"/>
                  </p:tgtEl>
                </p:cond>
              </p:nextCondLst>
            </p:seq>
            <p:video>
              <p:cMediaNode vol="80000">
                <p:cTn id="20" fill="hold" display="0">
                  <p:stCondLst>
                    <p:cond delay="indefinite"/>
                  </p:stCondLst>
                </p:cTn>
                <p:tgtEl>
                  <p:spTgt spid="8"/>
                </p:tgtEl>
              </p:cMediaNode>
            </p:vide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3D articulated human tracking</a:t>
            </a:r>
            <a:br>
              <a:rPr lang="en-US" dirty="0"/>
            </a:br>
            <a:r>
              <a:rPr lang="en-US" sz="2000" dirty="0"/>
              <a:t>Estimate 3D pose over time</a:t>
            </a:r>
            <a:endParaRPr lang="en-US" dirty="0"/>
          </a:p>
        </p:txBody>
      </p:sp>
      <p:pic>
        <p:nvPicPr>
          <p:cNvPr id="3" name="low_stick2_060110_stick2d_image.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23528" y="2348880"/>
            <a:ext cx="4036800" cy="3027600"/>
          </a:xfrm>
          <a:prstGeom prst="rect">
            <a:avLst/>
          </a:prstGeom>
        </p:spPr>
      </p:pic>
      <p:pic>
        <p:nvPicPr>
          <p:cNvPr id="8" name="seq2_depth_150particles.mp4">
            <a:hlinkClick r:id="" action="ppaction://media"/>
          </p:cNvPr>
          <p:cNvPicPr>
            <a:picLocks noGrp="1" noChangeAspect="1"/>
          </p:cNvPicPr>
          <p:nvPr>
            <p:ph sz="half" idx="2"/>
            <a:videoFile r:link="rId4"/>
            <p:extLst>
              <p:ext uri="{DAA4B4D4-6D71-4841-9C94-3DE7FCFB9230}">
                <p14:media xmlns:p14="http://schemas.microsoft.com/office/powerpoint/2010/main" r:embed="rId3"/>
              </p:ext>
            </p:extLst>
          </p:nvPr>
        </p:nvPicPr>
        <p:blipFill>
          <a:blip r:embed="rId7"/>
          <a:stretch>
            <a:fillRect/>
          </a:stretch>
        </p:blipFill>
        <p:spPr>
          <a:xfrm>
            <a:off x="4648200" y="2347913"/>
            <a:ext cx="4038600" cy="3028950"/>
          </a:xfr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9934" fill="hold"/>
                                        <p:tgtEl>
                                          <p:spTgt spid="3"/>
                                        </p:tgtEl>
                                      </p:cBhvr>
                                    </p:cmd>
                                  </p:childTnLst>
                                </p:cTn>
                              </p:par>
                              <p:par>
                                <p:cTn id="7" presetID="1" presetClass="mediacall" presetSubtype="0" fill="hold" nodeType="withEffect">
                                  <p:stCondLst>
                                    <p:cond delay="0"/>
                                  </p:stCondLst>
                                  <p:childTnLst>
                                    <p:cmd type="call" cmd="playFrom(0.0)">
                                      <p:cBhvr>
                                        <p:cTn id="8" dur="1993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3"/>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3"/>
                                        </p:tgtEl>
                                      </p:cBhvr>
                                    </p:cmd>
                                  </p:childTnLst>
                                </p:cTn>
                              </p:par>
                            </p:childTnLst>
                          </p:cTn>
                        </p:par>
                      </p:childTnLst>
                    </p:cTn>
                  </p:par>
                </p:childTnLst>
              </p:cTn>
              <p:nextCondLst>
                <p:cond evt="onClick" delay="0">
                  <p:tgtEl>
                    <p:spTgt spid="3"/>
                  </p:tgtEl>
                </p:cond>
              </p:nextCondLst>
            </p:seq>
            <p:video>
              <p:cMediaNode vol="80000">
                <p:cTn id="14" fill="hold" display="0">
                  <p:stCondLst>
                    <p:cond delay="indefinite"/>
                  </p:stCondLst>
                </p:cTn>
                <p:tgtEl>
                  <p:spTgt spid="3"/>
                </p:tgtEl>
              </p:cMediaNode>
            </p:vide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8"/>
                                        </p:tgtEl>
                                      </p:cBhvr>
                                    </p:cmd>
                                  </p:childTnLst>
                                </p:cTn>
                              </p:par>
                            </p:childTnLst>
                          </p:cTn>
                        </p:par>
                      </p:childTnLst>
                    </p:cTn>
                  </p:par>
                </p:childTnLst>
              </p:cTn>
              <p:nextCondLst>
                <p:cond evt="onClick" delay="0">
                  <p:tgtEl>
                    <p:spTgt spid="8"/>
                  </p:tgtEl>
                </p:cond>
              </p:nextCondLst>
            </p:seq>
            <p:video>
              <p:cMediaNode vol="80000">
                <p:cTn id="20" fill="hold" display="0">
                  <p:stCondLst>
                    <p:cond delay="indefinite"/>
                  </p:stCondLst>
                </p:cTn>
                <p:tgtEl>
                  <p:spTgt spid="8"/>
                </p:tgtEl>
              </p:cMediaNode>
            </p:vide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Teaching Assistants </a:t>
            </a:r>
          </a:p>
        </p:txBody>
      </p:sp>
      <p:sp>
        <p:nvSpPr>
          <p:cNvPr id="3" name="Content Placeholder 2"/>
          <p:cNvSpPr>
            <a:spLocks noGrp="1"/>
          </p:cNvSpPr>
          <p:nvPr>
            <p:ph idx="1"/>
          </p:nvPr>
        </p:nvSpPr>
        <p:spPr/>
        <p:txBody>
          <a:bodyPr/>
          <a:lstStyle/>
          <a:p>
            <a:r>
              <a:rPr lang="en-US" dirty="0"/>
              <a:t>TA1 : </a:t>
            </a:r>
            <a:r>
              <a:rPr lang="en-US" dirty="0" err="1"/>
              <a:t>Seyednavid</a:t>
            </a:r>
            <a:r>
              <a:rPr lang="en-US" dirty="0"/>
              <a:t> </a:t>
            </a:r>
            <a:r>
              <a:rPr lang="en-US" dirty="0" err="1"/>
              <a:t>Mohammadifoumani</a:t>
            </a:r>
            <a:endParaRPr lang="en-US" dirty="0"/>
          </a:p>
          <a:p>
            <a:r>
              <a:rPr lang="en-US" dirty="0"/>
              <a:t>TA2 : Steffen </a:t>
            </a:r>
            <a:r>
              <a:rPr lang="en-US" dirty="0" err="1"/>
              <a:t>Czolbe</a:t>
            </a:r>
            <a:endParaRPr lang="en-US" dirty="0"/>
          </a:p>
          <a:p>
            <a:r>
              <a:rPr lang="en-US" dirty="0"/>
              <a:t>TA3 : </a:t>
            </a:r>
            <a:r>
              <a:rPr lang="en-US" dirty="0" err="1"/>
              <a:t>Peidi</a:t>
            </a:r>
            <a:r>
              <a:rPr lang="en-US" dirty="0"/>
              <a:t> Xu</a:t>
            </a:r>
          </a:p>
        </p:txBody>
      </p:sp>
      <p:sp>
        <p:nvSpPr>
          <p:cNvPr id="5" name="TextBox 4"/>
          <p:cNvSpPr txBox="1"/>
          <p:nvPr/>
        </p:nvSpPr>
        <p:spPr>
          <a:xfrm>
            <a:off x="827584" y="5704548"/>
            <a:ext cx="6552728" cy="369332"/>
          </a:xfrm>
          <a:prstGeom prst="rect">
            <a:avLst/>
          </a:prstGeom>
          <a:noFill/>
        </p:spPr>
        <p:txBody>
          <a:bodyPr wrap="square" rtlCol="0">
            <a:spAutoFit/>
          </a:bodyPr>
          <a:lstStyle/>
          <a:p>
            <a:r>
              <a:rPr lang="en-US" dirty="0"/>
              <a:t>           Steffen                            </a:t>
            </a:r>
            <a:r>
              <a:rPr lang="en-US" dirty="0" err="1"/>
              <a:t>Navid</a:t>
            </a:r>
            <a:r>
              <a:rPr lang="en-US" dirty="0"/>
              <a:t>                           </a:t>
            </a:r>
            <a:r>
              <a:rPr lang="en-US" dirty="0" err="1"/>
              <a:t>Peidi</a:t>
            </a:r>
            <a:r>
              <a:rPr lang="en-US" dirty="0"/>
              <a:t>                        </a:t>
            </a:r>
          </a:p>
        </p:txBody>
      </p:sp>
      <p:pic>
        <p:nvPicPr>
          <p:cNvPr id="6" name="Billede 5">
            <a:extLst>
              <a:ext uri="{FF2B5EF4-FFF2-40B4-BE49-F238E27FC236}">
                <a16:creationId xmlns:a16="http://schemas.microsoft.com/office/drawing/2014/main" id="{F97F1675-21CB-BD40-BB1F-B39A7157D6ED}"/>
              </a:ext>
            </a:extLst>
          </p:cNvPr>
          <p:cNvPicPr>
            <a:picLocks noChangeAspect="1"/>
          </p:cNvPicPr>
          <p:nvPr/>
        </p:nvPicPr>
        <p:blipFill>
          <a:blip r:embed="rId2"/>
          <a:stretch>
            <a:fillRect/>
          </a:stretch>
        </p:blipFill>
        <p:spPr>
          <a:xfrm>
            <a:off x="682127" y="2941689"/>
            <a:ext cx="2513089" cy="2760331"/>
          </a:xfrm>
          <a:prstGeom prst="rect">
            <a:avLst/>
          </a:prstGeom>
        </p:spPr>
      </p:pic>
      <p:pic>
        <p:nvPicPr>
          <p:cNvPr id="8" name="Billede 7">
            <a:extLst>
              <a:ext uri="{FF2B5EF4-FFF2-40B4-BE49-F238E27FC236}">
                <a16:creationId xmlns:a16="http://schemas.microsoft.com/office/drawing/2014/main" id="{8DDF9898-144B-B747-8461-87B19E920281}"/>
              </a:ext>
            </a:extLst>
          </p:cNvPr>
          <p:cNvPicPr>
            <a:picLocks noChangeAspect="1"/>
          </p:cNvPicPr>
          <p:nvPr/>
        </p:nvPicPr>
        <p:blipFill>
          <a:blip r:embed="rId3"/>
          <a:stretch>
            <a:fillRect/>
          </a:stretch>
        </p:blipFill>
        <p:spPr>
          <a:xfrm>
            <a:off x="3237023" y="2854414"/>
            <a:ext cx="2365081" cy="2862643"/>
          </a:xfrm>
          <a:prstGeom prst="rect">
            <a:avLst/>
          </a:prstGeom>
        </p:spPr>
      </p:pic>
      <p:pic>
        <p:nvPicPr>
          <p:cNvPr id="7" name="Billede 6">
            <a:extLst>
              <a:ext uri="{FF2B5EF4-FFF2-40B4-BE49-F238E27FC236}">
                <a16:creationId xmlns:a16="http://schemas.microsoft.com/office/drawing/2014/main" id="{3B0A9C83-9DBE-BC41-BDA3-9C8A9BC77C84}"/>
              </a:ext>
            </a:extLst>
          </p:cNvPr>
          <p:cNvPicPr>
            <a:picLocks noChangeAspect="1"/>
          </p:cNvPicPr>
          <p:nvPr/>
        </p:nvPicPr>
        <p:blipFill>
          <a:blip r:embed="rId4"/>
          <a:stretch>
            <a:fillRect/>
          </a:stretch>
        </p:blipFill>
        <p:spPr>
          <a:xfrm>
            <a:off x="5724129" y="2854414"/>
            <a:ext cx="2121114" cy="2828152"/>
          </a:xfrm>
          <a:prstGeom prst="rect">
            <a:avLst/>
          </a:prstGeom>
        </p:spPr>
      </p:pic>
    </p:spTree>
    <p:extLst>
      <p:ext uri="{BB962C8B-B14F-4D97-AF65-F5344CB8AC3E}">
        <p14:creationId xmlns:p14="http://schemas.microsoft.com/office/powerpoint/2010/main" val="34668150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pPr algn="ctr">
              <a:buNone/>
            </a:pPr>
            <a:endParaRPr lang="en-US" dirty="0"/>
          </a:p>
          <a:p>
            <a:pPr algn="ctr">
              <a:buNone/>
            </a:pPr>
            <a:endParaRPr lang="en-US" dirty="0"/>
          </a:p>
          <a:p>
            <a:pPr algn="ctr">
              <a:buNone/>
            </a:pPr>
            <a:endParaRPr lang="en-US" dirty="0"/>
          </a:p>
          <a:p>
            <a:pPr algn="ctr">
              <a:buNone/>
            </a:pPr>
            <a:r>
              <a:rPr lang="en-US" dirty="0"/>
              <a:t>Lets start from the bottom and go up</a:t>
            </a:r>
          </a:p>
          <a:p>
            <a:pPr algn="ctr">
              <a:buNone/>
            </a:pPr>
            <a:endParaRPr lang="en-US" dirty="0"/>
          </a:p>
          <a:p>
            <a:pPr algn="ctr">
              <a:buNone/>
            </a:pPr>
            <a:r>
              <a:rPr lang="en-US" dirty="0"/>
              <a:t>Our input data consists of images – so what is an image?</a:t>
            </a:r>
          </a:p>
          <a:p>
            <a:pPr algn="ctr">
              <a:buNone/>
            </a:pPr>
            <a:r>
              <a:rPr lang="en-US" dirty="0"/>
              <a:t>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D9FFA00-D2F4-CF41-BAF9-9C239877757B}"/>
              </a:ext>
            </a:extLst>
          </p:cNvPr>
          <p:cNvSpPr>
            <a:spLocks noGrp="1"/>
          </p:cNvSpPr>
          <p:nvPr>
            <p:ph type="title"/>
          </p:nvPr>
        </p:nvSpPr>
        <p:spPr/>
        <p:txBody>
          <a:bodyPr/>
          <a:lstStyle/>
          <a:p>
            <a:r>
              <a:rPr lang="en-US" dirty="0"/>
              <a:t>Camera Obscura</a:t>
            </a:r>
          </a:p>
        </p:txBody>
      </p:sp>
      <p:pic>
        <p:nvPicPr>
          <p:cNvPr id="5" name="Pladsholder til indhold 4">
            <a:extLst>
              <a:ext uri="{FF2B5EF4-FFF2-40B4-BE49-F238E27FC236}">
                <a16:creationId xmlns:a16="http://schemas.microsoft.com/office/drawing/2014/main" id="{F81BD902-C256-B341-A539-3B4A382DEEB4}"/>
              </a:ext>
            </a:extLst>
          </p:cNvPr>
          <p:cNvPicPr>
            <a:picLocks noGrp="1" noChangeAspect="1"/>
          </p:cNvPicPr>
          <p:nvPr>
            <p:ph idx="1"/>
          </p:nvPr>
        </p:nvPicPr>
        <p:blipFill>
          <a:blip r:embed="rId2"/>
          <a:stretch>
            <a:fillRect/>
          </a:stretch>
        </p:blipFill>
        <p:spPr>
          <a:xfrm>
            <a:off x="395536" y="1700808"/>
            <a:ext cx="4064000" cy="3048000"/>
          </a:xfrm>
        </p:spPr>
      </p:pic>
      <p:pic>
        <p:nvPicPr>
          <p:cNvPr id="7" name="Billede 6">
            <a:extLst>
              <a:ext uri="{FF2B5EF4-FFF2-40B4-BE49-F238E27FC236}">
                <a16:creationId xmlns:a16="http://schemas.microsoft.com/office/drawing/2014/main" id="{015097DB-F161-A649-8484-61863FD02BBC}"/>
              </a:ext>
            </a:extLst>
          </p:cNvPr>
          <p:cNvPicPr>
            <a:picLocks noChangeAspect="1"/>
          </p:cNvPicPr>
          <p:nvPr/>
        </p:nvPicPr>
        <p:blipFill>
          <a:blip r:embed="rId3"/>
          <a:stretch>
            <a:fillRect/>
          </a:stretch>
        </p:blipFill>
        <p:spPr>
          <a:xfrm>
            <a:off x="5261682" y="1677882"/>
            <a:ext cx="3486782" cy="3070926"/>
          </a:xfrm>
          <a:prstGeom prst="rect">
            <a:avLst/>
          </a:prstGeom>
        </p:spPr>
      </p:pic>
    </p:spTree>
    <p:extLst>
      <p:ext uri="{BB962C8B-B14F-4D97-AF65-F5344CB8AC3E}">
        <p14:creationId xmlns:p14="http://schemas.microsoft.com/office/powerpoint/2010/main" val="9394330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formation: The pinhole camera</a:t>
            </a:r>
          </a:p>
        </p:txBody>
      </p:sp>
      <p:pic>
        <p:nvPicPr>
          <p:cNvPr id="4" name="Picture 3"/>
          <p:cNvPicPr>
            <a:picLocks noChangeAspect="1"/>
          </p:cNvPicPr>
          <p:nvPr/>
        </p:nvPicPr>
        <p:blipFill>
          <a:blip r:embed="rId3"/>
          <a:stretch>
            <a:fillRect/>
          </a:stretch>
        </p:blipFill>
        <p:spPr>
          <a:xfrm>
            <a:off x="2336800" y="1752600"/>
            <a:ext cx="4470400" cy="4622800"/>
          </a:xfrm>
          <a:prstGeom prst="rect">
            <a:avLst/>
          </a:prstGeom>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formation: </a:t>
            </a:r>
            <a:br>
              <a:rPr lang="en-US" dirty="0"/>
            </a:br>
            <a:r>
              <a:rPr lang="en-US" dirty="0"/>
              <a:t>Camera obscura / pinhole camera</a:t>
            </a:r>
          </a:p>
        </p:txBody>
      </p:sp>
      <p:pic>
        <p:nvPicPr>
          <p:cNvPr id="14" name="Content Placeholder 13" descr="pinhole.tiff"/>
          <p:cNvPicPr>
            <a:picLocks noGrp="1" noChangeAspect="1"/>
          </p:cNvPicPr>
          <p:nvPr>
            <p:ph idx="1"/>
          </p:nvPr>
        </p:nvPicPr>
        <p:blipFill>
          <a:blip r:embed="rId3"/>
          <a:srcRect t="-29253" b="-29253"/>
          <a:stretch>
            <a:fillRect/>
          </a:stretch>
        </p:blipFill>
        <p:spPr/>
      </p:pic>
      <p:sp>
        <p:nvSpPr>
          <p:cNvPr id="3" name="TextBox 2"/>
          <p:cNvSpPr txBox="1"/>
          <p:nvPr/>
        </p:nvSpPr>
        <p:spPr>
          <a:xfrm>
            <a:off x="1115616" y="5661248"/>
            <a:ext cx="7128792" cy="830997"/>
          </a:xfrm>
          <a:prstGeom prst="rect">
            <a:avLst/>
          </a:prstGeom>
          <a:noFill/>
        </p:spPr>
        <p:txBody>
          <a:bodyPr wrap="square" rtlCol="0">
            <a:spAutoFit/>
          </a:bodyPr>
          <a:lstStyle/>
          <a:p>
            <a:r>
              <a:rPr lang="en-US" sz="2400" dirty="0"/>
              <a:t>Notice: An image is a perspective projection of the </a:t>
            </a:r>
            <a:r>
              <a:rPr lang="en-US" sz="2400"/>
              <a:t>3D world onto a plane. </a:t>
            </a:r>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formation:</a:t>
            </a:r>
            <a:br>
              <a:rPr lang="en-US" dirty="0"/>
            </a:br>
            <a:r>
              <a:rPr lang="en-US" dirty="0"/>
              <a:t>Some effects of perspective projection</a:t>
            </a:r>
          </a:p>
        </p:txBody>
      </p:sp>
      <p:pic>
        <p:nvPicPr>
          <p:cNvPr id="4" name="Content Placeholder 3" descr="perspective1.tiff"/>
          <p:cNvPicPr>
            <a:picLocks noGrp="1" noChangeAspect="1"/>
          </p:cNvPicPr>
          <p:nvPr>
            <p:ph idx="1"/>
          </p:nvPr>
        </p:nvPicPr>
        <p:blipFill>
          <a:blip r:embed="rId3"/>
          <a:srcRect t="-1970" b="-1970"/>
          <a:stretch>
            <a:fillRect/>
          </a:stretch>
        </p:blipFill>
        <p:spPr>
          <a:xfrm>
            <a:off x="457200" y="1999381"/>
            <a:ext cx="8229600" cy="4525963"/>
          </a:xfrm>
        </p:spPr>
      </p:pic>
      <p:sp>
        <p:nvSpPr>
          <p:cNvPr id="5" name="TextBox 4"/>
          <p:cNvSpPr txBox="1"/>
          <p:nvPr/>
        </p:nvSpPr>
        <p:spPr>
          <a:xfrm>
            <a:off x="827584" y="1628800"/>
            <a:ext cx="7488832" cy="461665"/>
          </a:xfrm>
          <a:prstGeom prst="rect">
            <a:avLst/>
          </a:prstGeom>
          <a:noFill/>
        </p:spPr>
        <p:txBody>
          <a:bodyPr wrap="square" rtlCol="0">
            <a:spAutoFit/>
          </a:bodyPr>
          <a:lstStyle/>
          <a:p>
            <a:r>
              <a:rPr lang="en-US" sz="2400" dirty="0"/>
              <a:t>Objects far away appear smaller than close by objects</a:t>
            </a: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formation:</a:t>
            </a:r>
            <a:br>
              <a:rPr lang="en-US" dirty="0"/>
            </a:br>
            <a:r>
              <a:rPr lang="en-US" dirty="0"/>
              <a:t>Some effects of perspective projection</a:t>
            </a:r>
          </a:p>
        </p:txBody>
      </p:sp>
      <p:pic>
        <p:nvPicPr>
          <p:cNvPr id="4" name="Content Placeholder 3" descr="perspective1.tiff"/>
          <p:cNvPicPr>
            <a:picLocks noGrp="1" noChangeAspect="1"/>
          </p:cNvPicPr>
          <p:nvPr>
            <p:ph idx="1"/>
          </p:nvPr>
        </p:nvPicPr>
        <p:blipFill>
          <a:blip r:embed="rId3"/>
          <a:stretch>
            <a:fillRect/>
          </a:stretch>
        </p:blipFill>
        <p:spPr>
          <a:xfrm>
            <a:off x="457200" y="2278025"/>
            <a:ext cx="8229600" cy="4175311"/>
          </a:xfrm>
        </p:spPr>
      </p:pic>
      <p:sp>
        <p:nvSpPr>
          <p:cNvPr id="5" name="TextBox 4"/>
          <p:cNvSpPr txBox="1"/>
          <p:nvPr/>
        </p:nvSpPr>
        <p:spPr>
          <a:xfrm>
            <a:off x="467544" y="1628800"/>
            <a:ext cx="8424936" cy="830997"/>
          </a:xfrm>
          <a:prstGeom prst="rect">
            <a:avLst/>
          </a:prstGeom>
          <a:noFill/>
        </p:spPr>
        <p:txBody>
          <a:bodyPr wrap="square" rtlCol="0">
            <a:spAutoFit/>
          </a:bodyPr>
          <a:lstStyle/>
          <a:p>
            <a:r>
              <a:rPr lang="en-US" sz="2400" dirty="0"/>
              <a:t>Parallel lines appear to cross in the image plane (vanishing point)</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formation:</a:t>
            </a:r>
            <a:br>
              <a:rPr lang="en-US" dirty="0"/>
            </a:br>
            <a:r>
              <a:rPr lang="en-US" dirty="0"/>
              <a:t>The pinhole camera model</a:t>
            </a:r>
          </a:p>
        </p:txBody>
      </p:sp>
      <p:pic>
        <p:nvPicPr>
          <p:cNvPr id="4" name="Content Placeholder 3" descr="pinhole.tiff"/>
          <p:cNvPicPr>
            <a:picLocks noGrp="1" noChangeAspect="1"/>
          </p:cNvPicPr>
          <p:nvPr>
            <p:ph idx="1"/>
          </p:nvPr>
        </p:nvPicPr>
        <p:blipFill>
          <a:blip r:embed="rId4"/>
          <a:srcRect t="-16254" b="-16254"/>
          <a:stretch>
            <a:fillRect/>
          </a:stretch>
        </p:blipFill>
        <p:spPr>
          <a:xfrm>
            <a:off x="457200" y="990600"/>
            <a:ext cx="8229600" cy="4525963"/>
          </a:xfrm>
        </p:spPr>
      </p:pic>
      <p:graphicFrame>
        <p:nvGraphicFramePr>
          <p:cNvPr id="5" name="Object 4"/>
          <p:cNvGraphicFramePr>
            <a:graphicFrameLocks noChangeAspect="1"/>
          </p:cNvGraphicFramePr>
          <p:nvPr>
            <p:extLst>
              <p:ext uri="{D42A27DB-BD31-4B8C-83A1-F6EECF244321}">
                <p14:modId xmlns:p14="http://schemas.microsoft.com/office/powerpoint/2010/main" val="1374848765"/>
              </p:ext>
            </p:extLst>
          </p:nvPr>
        </p:nvGraphicFramePr>
        <p:xfrm>
          <a:off x="7108825" y="4289425"/>
          <a:ext cx="1236663" cy="2278063"/>
        </p:xfrm>
        <a:graphic>
          <a:graphicData uri="http://schemas.openxmlformats.org/presentationml/2006/ole">
            <mc:AlternateContent xmlns:mc="http://schemas.openxmlformats.org/markup-compatibility/2006">
              <mc:Choice xmlns:v="urn:schemas-microsoft-com:vml" Requires="v">
                <p:oleObj spid="_x0000_s53943" name="Equation" r:id="rId5" imgW="558800" imgH="1028700" progId="Equation.3">
                  <p:embed/>
                </p:oleObj>
              </mc:Choice>
              <mc:Fallback>
                <p:oleObj name="Equation" r:id="rId5" imgW="558800" imgH="1028700" progId="Equation.3">
                  <p:embed/>
                  <p:pic>
                    <p:nvPicPr>
                      <p:cNvPr id="0" name="Picture 2"/>
                      <p:cNvPicPr>
                        <a:picLocks noChangeAspect="1" noChangeArrowheads="1"/>
                      </p:cNvPicPr>
                      <p:nvPr/>
                    </p:nvPicPr>
                    <p:blipFill>
                      <a:blip r:embed="rId6"/>
                      <a:srcRect/>
                      <a:stretch>
                        <a:fillRect/>
                      </a:stretch>
                    </p:blipFill>
                    <p:spPr bwMode="auto">
                      <a:xfrm>
                        <a:off x="7108825" y="4289425"/>
                        <a:ext cx="1236663" cy="22780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6" name="TextBox 5"/>
          <p:cNvSpPr txBox="1"/>
          <p:nvPr/>
        </p:nvSpPr>
        <p:spPr>
          <a:xfrm>
            <a:off x="533400" y="5105400"/>
            <a:ext cx="4724400" cy="1846659"/>
          </a:xfrm>
          <a:prstGeom prst="rect">
            <a:avLst/>
          </a:prstGeom>
          <a:noFill/>
        </p:spPr>
        <p:txBody>
          <a:bodyPr wrap="square" rtlCol="0">
            <a:spAutoFit/>
          </a:bodyPr>
          <a:lstStyle/>
          <a:p>
            <a:pPr>
              <a:buFontTx/>
              <a:buNone/>
            </a:pPr>
            <a:r>
              <a:rPr lang="en-US" sz="2400" i="1" dirty="0"/>
              <a:t>O</a:t>
            </a:r>
            <a:r>
              <a:rPr lang="en-US" sz="2400" dirty="0"/>
              <a:t> : optical center / pinhole</a:t>
            </a:r>
          </a:p>
          <a:p>
            <a:pPr>
              <a:buFontTx/>
              <a:buNone/>
            </a:pPr>
            <a:r>
              <a:rPr lang="en-US" sz="2400" b="1" i="1" dirty="0"/>
              <a:t>k</a:t>
            </a:r>
            <a:r>
              <a:rPr lang="en-US" sz="2400" dirty="0"/>
              <a:t> : optical axis</a:t>
            </a:r>
          </a:p>
          <a:p>
            <a:pPr>
              <a:buFontTx/>
              <a:buNone/>
            </a:pPr>
            <a:r>
              <a:rPr lang="en-US" sz="2400" i="1" dirty="0"/>
              <a:t>C</a:t>
            </a:r>
            <a:r>
              <a:rPr lang="en-US" sz="2400" dirty="0"/>
              <a:t>’ : image center/principal point</a:t>
            </a:r>
          </a:p>
          <a:p>
            <a:pPr>
              <a:buFontTx/>
              <a:buNone/>
            </a:pPr>
            <a:r>
              <a:rPr lang="en-US" sz="2400" dirty="0"/>
              <a:t>f’ : focal length</a:t>
            </a:r>
          </a:p>
          <a:p>
            <a:endParaRPr lang="en-US" dirty="0"/>
          </a:p>
        </p:txBody>
      </p:sp>
      <p:sp>
        <p:nvSpPr>
          <p:cNvPr id="3" name="TextBox 2"/>
          <p:cNvSpPr txBox="1"/>
          <p:nvPr/>
        </p:nvSpPr>
        <p:spPr>
          <a:xfrm>
            <a:off x="3203848" y="4139788"/>
            <a:ext cx="432048" cy="369332"/>
          </a:xfrm>
          <a:prstGeom prst="rect">
            <a:avLst/>
          </a:prstGeom>
          <a:solidFill>
            <a:schemeClr val="bg1"/>
          </a:solidFill>
        </p:spPr>
        <p:txBody>
          <a:bodyPr wrap="square" rtlCol="0">
            <a:spAutoFit/>
          </a:bodyPr>
          <a:lstStyle/>
          <a:p>
            <a:r>
              <a:rPr lang="en-US" dirty="0"/>
              <a:t>  </a:t>
            </a:r>
          </a:p>
        </p:txBody>
      </p:sp>
      <p:sp>
        <p:nvSpPr>
          <p:cNvPr id="8" name="TextBox 7"/>
          <p:cNvSpPr txBox="1"/>
          <p:nvPr/>
        </p:nvSpPr>
        <p:spPr>
          <a:xfrm>
            <a:off x="2915816" y="2780928"/>
            <a:ext cx="432048" cy="369332"/>
          </a:xfrm>
          <a:prstGeom prst="rect">
            <a:avLst/>
          </a:prstGeom>
          <a:solidFill>
            <a:schemeClr val="bg1"/>
          </a:solidFill>
        </p:spPr>
        <p:txBody>
          <a:bodyPr wrap="square" rtlCol="0">
            <a:spAutoFit/>
          </a:bodyPr>
          <a:lstStyle/>
          <a:p>
            <a:r>
              <a:rPr lang="en-US" dirty="0"/>
              <a:t>  </a:t>
            </a:r>
          </a:p>
        </p:txBody>
      </p:sp>
      <p:sp>
        <p:nvSpPr>
          <p:cNvPr id="9" name="TextBox 8"/>
          <p:cNvSpPr txBox="1"/>
          <p:nvPr/>
        </p:nvSpPr>
        <p:spPr>
          <a:xfrm>
            <a:off x="3995936" y="1628800"/>
            <a:ext cx="432048" cy="369332"/>
          </a:xfrm>
          <a:prstGeom prst="rect">
            <a:avLst/>
          </a:prstGeom>
          <a:solidFill>
            <a:schemeClr val="bg1"/>
          </a:solidFill>
        </p:spPr>
        <p:txBody>
          <a:bodyPr wrap="square" rtlCol="0">
            <a:spAutoFit/>
          </a:bodyPr>
          <a:lstStyle/>
          <a:p>
            <a:r>
              <a:rPr lang="en-US" dirty="0"/>
              <a:t>  </a:t>
            </a:r>
          </a:p>
        </p:txBody>
      </p:sp>
      <p:graphicFrame>
        <p:nvGraphicFramePr>
          <p:cNvPr id="7" name="Object 6"/>
          <p:cNvGraphicFramePr>
            <a:graphicFrameLocks noChangeAspect="1"/>
          </p:cNvGraphicFramePr>
          <p:nvPr>
            <p:extLst>
              <p:ext uri="{D42A27DB-BD31-4B8C-83A1-F6EECF244321}">
                <p14:modId xmlns:p14="http://schemas.microsoft.com/office/powerpoint/2010/main" val="1120304247"/>
              </p:ext>
            </p:extLst>
          </p:nvPr>
        </p:nvGraphicFramePr>
        <p:xfrm>
          <a:off x="3347864" y="4149080"/>
          <a:ext cx="280988" cy="309563"/>
        </p:xfrm>
        <a:graphic>
          <a:graphicData uri="http://schemas.openxmlformats.org/presentationml/2006/ole">
            <mc:AlternateContent xmlns:mc="http://schemas.openxmlformats.org/markup-compatibility/2006">
              <mc:Choice xmlns:v="urn:schemas-microsoft-com:vml" Requires="v">
                <p:oleObj spid="_x0000_s53944" name="Equation" r:id="rId7" imgW="127000" imgH="139700" progId="Equation.3">
                  <p:embed/>
                </p:oleObj>
              </mc:Choice>
              <mc:Fallback>
                <p:oleObj name="Equation" r:id="rId7" imgW="127000" imgH="139700" progId="Equation.3">
                  <p:embed/>
                  <p:pic>
                    <p:nvPicPr>
                      <p:cNvPr id="0" name=""/>
                      <p:cNvPicPr>
                        <a:picLocks noChangeAspect="1" noChangeArrowheads="1"/>
                      </p:cNvPicPr>
                      <p:nvPr/>
                    </p:nvPicPr>
                    <p:blipFill>
                      <a:blip r:embed="rId8">
                        <a:alphaModFix/>
                      </a:blip>
                      <a:srcRect/>
                      <a:stretch>
                        <a:fillRect/>
                      </a:stretch>
                    </p:blipFill>
                    <p:spPr bwMode="auto">
                      <a:xfrm>
                        <a:off x="3347864" y="4149080"/>
                        <a:ext cx="280988" cy="30956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0" name="Object 9"/>
          <p:cNvGraphicFramePr>
            <a:graphicFrameLocks noChangeAspect="1"/>
          </p:cNvGraphicFramePr>
          <p:nvPr>
            <p:extLst>
              <p:ext uri="{D42A27DB-BD31-4B8C-83A1-F6EECF244321}">
                <p14:modId xmlns:p14="http://schemas.microsoft.com/office/powerpoint/2010/main" val="602362923"/>
              </p:ext>
            </p:extLst>
          </p:nvPr>
        </p:nvGraphicFramePr>
        <p:xfrm>
          <a:off x="2928938" y="2852738"/>
          <a:ext cx="254000" cy="309562"/>
        </p:xfrm>
        <a:graphic>
          <a:graphicData uri="http://schemas.openxmlformats.org/presentationml/2006/ole">
            <mc:AlternateContent xmlns:mc="http://schemas.openxmlformats.org/markup-compatibility/2006">
              <mc:Choice xmlns:v="urn:schemas-microsoft-com:vml" Requires="v">
                <p:oleObj spid="_x0000_s53945" name="Equation" r:id="rId9" imgW="114300" imgH="139700" progId="Equation.3">
                  <p:embed/>
                </p:oleObj>
              </mc:Choice>
              <mc:Fallback>
                <p:oleObj name="Equation" r:id="rId9" imgW="114300" imgH="139700" progId="Equation.3">
                  <p:embed/>
                  <p:pic>
                    <p:nvPicPr>
                      <p:cNvPr id="0" name=""/>
                      <p:cNvPicPr>
                        <a:picLocks noChangeAspect="1" noChangeArrowheads="1"/>
                      </p:cNvPicPr>
                      <p:nvPr/>
                    </p:nvPicPr>
                    <p:blipFill>
                      <a:blip r:embed="rId10">
                        <a:alphaModFix/>
                      </a:blip>
                      <a:srcRect/>
                      <a:stretch>
                        <a:fillRect/>
                      </a:stretch>
                    </p:blipFill>
                    <p:spPr bwMode="auto">
                      <a:xfrm>
                        <a:off x="2928938" y="2852738"/>
                        <a:ext cx="254000" cy="30956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260537643"/>
              </p:ext>
            </p:extLst>
          </p:nvPr>
        </p:nvGraphicFramePr>
        <p:xfrm>
          <a:off x="4054475" y="1767731"/>
          <a:ext cx="280988" cy="365125"/>
        </p:xfrm>
        <a:graphic>
          <a:graphicData uri="http://schemas.openxmlformats.org/presentationml/2006/ole">
            <mc:AlternateContent xmlns:mc="http://schemas.openxmlformats.org/markup-compatibility/2006">
              <mc:Choice xmlns:v="urn:schemas-microsoft-com:vml" Requires="v">
                <p:oleObj spid="_x0000_s53946" name="Equation" r:id="rId11" imgW="127000" imgH="165100" progId="Equation.3">
                  <p:embed/>
                </p:oleObj>
              </mc:Choice>
              <mc:Fallback>
                <p:oleObj name="Equation" r:id="rId11" imgW="127000" imgH="165100" progId="Equation.3">
                  <p:embed/>
                  <p:pic>
                    <p:nvPicPr>
                      <p:cNvPr id="0" name=""/>
                      <p:cNvPicPr>
                        <a:picLocks noChangeAspect="1" noChangeArrowheads="1"/>
                      </p:cNvPicPr>
                      <p:nvPr/>
                    </p:nvPicPr>
                    <p:blipFill>
                      <a:blip r:embed="rId12">
                        <a:alphaModFix/>
                      </a:blip>
                      <a:srcRect/>
                      <a:stretch>
                        <a:fillRect/>
                      </a:stretch>
                    </p:blipFill>
                    <p:spPr bwMode="auto">
                      <a:xfrm>
                        <a:off x="4054475" y="1767731"/>
                        <a:ext cx="280988" cy="3651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12" name="Object 11"/>
          <p:cNvGraphicFramePr>
            <a:graphicFrameLocks noChangeAspect="1"/>
          </p:cNvGraphicFramePr>
          <p:nvPr>
            <p:extLst>
              <p:ext uri="{D42A27DB-BD31-4B8C-83A1-F6EECF244321}">
                <p14:modId xmlns:p14="http://schemas.microsoft.com/office/powerpoint/2010/main" val="2718425899"/>
              </p:ext>
            </p:extLst>
          </p:nvPr>
        </p:nvGraphicFramePr>
        <p:xfrm>
          <a:off x="4329113" y="4508500"/>
          <a:ext cx="2136775" cy="1460500"/>
        </p:xfrm>
        <a:graphic>
          <a:graphicData uri="http://schemas.openxmlformats.org/presentationml/2006/ole">
            <mc:AlternateContent xmlns:mc="http://schemas.openxmlformats.org/markup-compatibility/2006">
              <mc:Choice xmlns:v="urn:schemas-microsoft-com:vml" Requires="v">
                <p:oleObj spid="_x0000_s53947" name="Equation" r:id="rId13" imgW="965200" imgH="660400" progId="Equation.3">
                  <p:embed/>
                </p:oleObj>
              </mc:Choice>
              <mc:Fallback>
                <p:oleObj name="Equation" r:id="rId13" imgW="965200" imgH="660400" progId="Equation.3">
                  <p:embed/>
                  <p:pic>
                    <p:nvPicPr>
                      <p:cNvPr id="0" name=""/>
                      <p:cNvPicPr>
                        <a:picLocks noChangeAspect="1" noChangeArrowheads="1"/>
                      </p:cNvPicPr>
                      <p:nvPr/>
                    </p:nvPicPr>
                    <p:blipFill>
                      <a:blip r:embed="rId14"/>
                      <a:srcRect/>
                      <a:stretch>
                        <a:fillRect/>
                      </a:stretch>
                    </p:blipFill>
                    <p:spPr bwMode="auto">
                      <a:xfrm>
                        <a:off x="4329113" y="4508500"/>
                        <a:ext cx="2136775" cy="14605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formation:</a:t>
            </a:r>
            <a:br>
              <a:rPr lang="en-US" dirty="0"/>
            </a:br>
            <a:r>
              <a:rPr lang="en-US" dirty="0"/>
              <a:t>Field of view of the camera is </a:t>
            </a:r>
          </a:p>
        </p:txBody>
      </p:sp>
      <p:pic>
        <p:nvPicPr>
          <p:cNvPr id="4" name="Content Placeholder 3" descr="field_of_view.tiff"/>
          <p:cNvPicPr>
            <a:picLocks noGrp="1" noChangeAspect="1"/>
          </p:cNvPicPr>
          <p:nvPr>
            <p:ph idx="1"/>
          </p:nvPr>
        </p:nvPicPr>
        <p:blipFill>
          <a:blip r:embed="rId4"/>
          <a:srcRect l="-6886" r="-6886"/>
          <a:stretch>
            <a:fillRect/>
          </a:stretch>
        </p:blipFill>
        <p:spPr/>
      </p:pic>
      <p:graphicFrame>
        <p:nvGraphicFramePr>
          <p:cNvPr id="5" name="Object 4"/>
          <p:cNvGraphicFramePr>
            <a:graphicFrameLocks noChangeAspect="1"/>
          </p:cNvGraphicFramePr>
          <p:nvPr/>
        </p:nvGraphicFramePr>
        <p:xfrm>
          <a:off x="4876800" y="868680"/>
          <a:ext cx="533400" cy="426720"/>
        </p:xfrm>
        <a:graphic>
          <a:graphicData uri="http://schemas.openxmlformats.org/presentationml/2006/ole">
            <mc:AlternateContent xmlns:mc="http://schemas.openxmlformats.org/markup-compatibility/2006">
              <mc:Choice xmlns:v="urn:schemas-microsoft-com:vml" Requires="v">
                <p:oleObj spid="_x0000_s55687" name="Equation" r:id="rId5" imgW="190500" imgH="152400" progId="Equation.3">
                  <p:embed/>
                </p:oleObj>
              </mc:Choice>
              <mc:Fallback>
                <p:oleObj name="Equation" r:id="rId5" imgW="190500" imgH="1524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76800" y="868680"/>
                        <a:ext cx="533400" cy="42672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55299" name="Object 3"/>
          <p:cNvGraphicFramePr>
            <a:graphicFrameLocks noChangeAspect="1"/>
          </p:cNvGraphicFramePr>
          <p:nvPr/>
        </p:nvGraphicFramePr>
        <p:xfrm>
          <a:off x="5486400" y="1868488"/>
          <a:ext cx="2417762" cy="1103312"/>
        </p:xfrm>
        <a:graphic>
          <a:graphicData uri="http://schemas.openxmlformats.org/presentationml/2006/ole">
            <mc:AlternateContent xmlns:mc="http://schemas.openxmlformats.org/markup-compatibility/2006">
              <mc:Choice xmlns:v="urn:schemas-microsoft-com:vml" Requires="v">
                <p:oleObj spid="_x0000_s55688" name="Equation" r:id="rId7" imgW="863600" imgH="393700" progId="Equation.3">
                  <p:embed/>
                </p:oleObj>
              </mc:Choice>
              <mc:Fallback>
                <p:oleObj name="Equation" r:id="rId7" imgW="863600" imgH="39370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486400" y="1868488"/>
                        <a:ext cx="2417762" cy="11033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formation:</a:t>
            </a:r>
            <a:br>
              <a:rPr lang="en-US" dirty="0"/>
            </a:br>
            <a:r>
              <a:rPr lang="en-US" dirty="0"/>
              <a:t>The human eye – a stereo camera</a:t>
            </a:r>
          </a:p>
        </p:txBody>
      </p:sp>
      <p:pic>
        <p:nvPicPr>
          <p:cNvPr id="6" name="Content Placeholder 5" descr="human_eye.tiff"/>
          <p:cNvPicPr>
            <a:picLocks noGrp="1" noChangeAspect="1"/>
          </p:cNvPicPr>
          <p:nvPr>
            <p:ph sz="half" idx="1"/>
          </p:nvPr>
        </p:nvPicPr>
        <p:blipFill>
          <a:blip r:embed="rId3"/>
          <a:srcRect t="-40398" b="-40398"/>
          <a:stretch>
            <a:fillRect/>
          </a:stretch>
        </p:blipFill>
        <p:spPr>
          <a:xfrm>
            <a:off x="457200" y="1447800"/>
            <a:ext cx="3352800" cy="3757403"/>
          </a:xfrm>
        </p:spPr>
      </p:pic>
      <p:pic>
        <p:nvPicPr>
          <p:cNvPr id="7" name="Content Placeholder 6" descr="cell_distribution.tiff"/>
          <p:cNvPicPr>
            <a:picLocks noGrp="1" noChangeAspect="1"/>
          </p:cNvPicPr>
          <p:nvPr>
            <p:ph sz="half" idx="2"/>
          </p:nvPr>
        </p:nvPicPr>
        <p:blipFill>
          <a:blip r:embed="rId4"/>
          <a:srcRect t="-16939" b="-16939"/>
          <a:stretch>
            <a:fillRect/>
          </a:stretch>
        </p:blipFill>
        <p:spPr>
          <a:xfrm>
            <a:off x="3810000" y="1447800"/>
            <a:ext cx="3352800" cy="3757403"/>
          </a:xfrm>
        </p:spPr>
      </p:pic>
      <p:pic>
        <p:nvPicPr>
          <p:cNvPr id="5" name="Picture 5" descr="rods and cones mosaic"/>
          <p:cNvPicPr>
            <a:picLocks noChangeAspect="1" noChangeArrowheads="1"/>
          </p:cNvPicPr>
          <p:nvPr/>
        </p:nvPicPr>
        <p:blipFill>
          <a:blip r:embed="rId5"/>
          <a:srcRect/>
          <a:stretch>
            <a:fillRect/>
          </a:stretch>
        </p:blipFill>
        <p:spPr bwMode="auto">
          <a:xfrm rot="5400000">
            <a:off x="3438525" y="3138487"/>
            <a:ext cx="2109787" cy="5329237"/>
          </a:xfrm>
          <a:prstGeom prst="rect">
            <a:avLst/>
          </a:prstGeom>
          <a:noFill/>
          <a:ln w="9525">
            <a:noFill/>
            <a:miter lim="800000"/>
            <a:headEnd/>
            <a:tailEnd/>
          </a:ln>
          <a:effectLst/>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formation:</a:t>
            </a:r>
            <a:br>
              <a:rPr lang="en-US" dirty="0"/>
            </a:br>
            <a:r>
              <a:rPr lang="en-US" dirty="0"/>
              <a:t>The digital camera</a:t>
            </a:r>
          </a:p>
        </p:txBody>
      </p:sp>
      <p:sp>
        <p:nvSpPr>
          <p:cNvPr id="3" name="Content Placeholder 2"/>
          <p:cNvSpPr>
            <a:spLocks noGrp="1"/>
          </p:cNvSpPr>
          <p:nvPr>
            <p:ph idx="1"/>
          </p:nvPr>
        </p:nvSpPr>
        <p:spPr/>
        <p:txBody>
          <a:bodyPr/>
          <a:lstStyle/>
          <a:p>
            <a:r>
              <a:rPr lang="en-US" dirty="0"/>
              <a:t>Most cameras use charge coupled device (CCD) chip</a:t>
            </a:r>
          </a:p>
        </p:txBody>
      </p:sp>
      <p:pic>
        <p:nvPicPr>
          <p:cNvPr id="4" name="Picture 3" descr="CCD.tiff"/>
          <p:cNvPicPr>
            <a:picLocks noChangeAspect="1"/>
          </p:cNvPicPr>
          <p:nvPr/>
        </p:nvPicPr>
        <p:blipFill>
          <a:blip r:embed="rId3"/>
          <a:stretch>
            <a:fillRect/>
          </a:stretch>
        </p:blipFill>
        <p:spPr>
          <a:xfrm>
            <a:off x="2590800" y="2196039"/>
            <a:ext cx="4222750" cy="4433361"/>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92D335-2F22-DB46-A90F-1F1CBC9CB173}"/>
              </a:ext>
            </a:extLst>
          </p:cNvPr>
          <p:cNvSpPr>
            <a:spLocks noGrp="1"/>
          </p:cNvSpPr>
          <p:nvPr>
            <p:ph type="title"/>
          </p:nvPr>
        </p:nvSpPr>
        <p:spPr/>
        <p:txBody>
          <a:bodyPr/>
          <a:lstStyle/>
          <a:p>
            <a:r>
              <a:rPr lang="en-US" dirty="0"/>
              <a:t>CoVid19 update</a:t>
            </a:r>
          </a:p>
        </p:txBody>
      </p:sp>
      <p:sp>
        <p:nvSpPr>
          <p:cNvPr id="3" name="Pladsholder til indhold 2">
            <a:extLst>
              <a:ext uri="{FF2B5EF4-FFF2-40B4-BE49-F238E27FC236}">
                <a16:creationId xmlns:a16="http://schemas.microsoft.com/office/drawing/2014/main" id="{E28498D7-3BBA-9B43-9A7C-7472E066DB34}"/>
              </a:ext>
            </a:extLst>
          </p:cNvPr>
          <p:cNvSpPr>
            <a:spLocks noGrp="1"/>
          </p:cNvSpPr>
          <p:nvPr>
            <p:ph idx="1"/>
          </p:nvPr>
        </p:nvSpPr>
        <p:spPr/>
        <p:txBody>
          <a:bodyPr/>
          <a:lstStyle/>
          <a:p>
            <a:r>
              <a:rPr lang="en-US" dirty="0"/>
              <a:t>The infection level is increasing rapidly</a:t>
            </a:r>
          </a:p>
          <a:p>
            <a:r>
              <a:rPr lang="en-US" dirty="0"/>
              <a:t>There is NO restrictions at KU (yet)</a:t>
            </a:r>
          </a:p>
          <a:p>
            <a:r>
              <a:rPr lang="en-US" dirty="0"/>
              <a:t>You are NOT required to show Corona passport</a:t>
            </a:r>
          </a:p>
          <a:p>
            <a:endParaRPr lang="en-US" dirty="0"/>
          </a:p>
          <a:p>
            <a:r>
              <a:rPr lang="en-US" dirty="0"/>
              <a:t>Please take care, wash your hands</a:t>
            </a:r>
          </a:p>
          <a:p>
            <a:r>
              <a:rPr lang="en-US" dirty="0"/>
              <a:t>Use disinfectant</a:t>
            </a:r>
          </a:p>
          <a:p>
            <a:r>
              <a:rPr lang="en-US" dirty="0"/>
              <a:t>Stay home if you are ill, and take a PCR-test</a:t>
            </a:r>
          </a:p>
          <a:p>
            <a:r>
              <a:rPr lang="en-US" dirty="0"/>
              <a:t>If infected inform the people you have been close to</a:t>
            </a:r>
          </a:p>
        </p:txBody>
      </p:sp>
    </p:spTree>
    <p:extLst>
      <p:ext uri="{BB962C8B-B14F-4D97-AF65-F5344CB8AC3E}">
        <p14:creationId xmlns:p14="http://schemas.microsoft.com/office/powerpoint/2010/main" val="3806380930"/>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representation:</a:t>
            </a:r>
            <a:br>
              <a:rPr lang="en-US" dirty="0"/>
            </a:br>
            <a:r>
              <a:rPr lang="en-US" dirty="0"/>
              <a:t>An array of pixels (picture elements)</a:t>
            </a:r>
          </a:p>
        </p:txBody>
      </p:sp>
      <p:pic>
        <p:nvPicPr>
          <p:cNvPr id="5" name="Content Placeholder 4" descr="pixel_grid.png"/>
          <p:cNvPicPr>
            <a:picLocks noGrp="1" noChangeAspect="1"/>
          </p:cNvPicPr>
          <p:nvPr>
            <p:ph idx="1"/>
          </p:nvPr>
        </p:nvPicPr>
        <p:blipFill>
          <a:blip r:embed="rId4"/>
          <a:srcRect l="-35048" r="-35048"/>
          <a:stretch>
            <a:fillRect/>
          </a:stretch>
        </p:blipFill>
        <p:spPr>
          <a:xfrm>
            <a:off x="457200" y="1938337"/>
            <a:ext cx="8229600" cy="4525963"/>
          </a:xfrm>
        </p:spPr>
      </p:pic>
      <p:graphicFrame>
        <p:nvGraphicFramePr>
          <p:cNvPr id="6" name="Object 5"/>
          <p:cNvGraphicFramePr>
            <a:graphicFrameLocks noChangeAspect="1"/>
          </p:cNvGraphicFramePr>
          <p:nvPr/>
        </p:nvGraphicFramePr>
        <p:xfrm>
          <a:off x="7010400" y="1938337"/>
          <a:ext cx="257175" cy="228600"/>
        </p:xfrm>
        <a:graphic>
          <a:graphicData uri="http://schemas.openxmlformats.org/presentationml/2006/ole">
            <mc:AlternateContent xmlns:mc="http://schemas.openxmlformats.org/markup-compatibility/2006">
              <mc:Choice xmlns:v="urn:schemas-microsoft-com:vml" Requires="v">
                <p:oleObj spid="_x0000_s57307" name="Equation" r:id="rId5" imgW="114300" imgH="101600" progId="Equation.3">
                  <p:embed/>
                </p:oleObj>
              </mc:Choice>
              <mc:Fallback>
                <p:oleObj name="Equation" r:id="rId5" imgW="114300" imgH="101600" progId="Equation.3">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010400" y="1938337"/>
                        <a:ext cx="257175" cy="22860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15" name="Object 3"/>
          <p:cNvGraphicFramePr>
            <a:graphicFrameLocks noChangeAspect="1"/>
          </p:cNvGraphicFramePr>
          <p:nvPr/>
        </p:nvGraphicFramePr>
        <p:xfrm>
          <a:off x="1905000" y="6391275"/>
          <a:ext cx="257175" cy="314325"/>
        </p:xfrm>
        <a:graphic>
          <a:graphicData uri="http://schemas.openxmlformats.org/presentationml/2006/ole">
            <mc:AlternateContent xmlns:mc="http://schemas.openxmlformats.org/markup-compatibility/2006">
              <mc:Choice xmlns:v="urn:schemas-microsoft-com:vml" Requires="v">
                <p:oleObj spid="_x0000_s57308" name="Equation" r:id="rId7" imgW="114300" imgH="139700" progId="Equation.3">
                  <p:embed/>
                </p:oleObj>
              </mc:Choice>
              <mc:Fallback>
                <p:oleObj name="Equation" r:id="rId7" imgW="114300" imgH="139700" progId="Equation.3">
                  <p:embed/>
                  <p:pic>
                    <p:nvPicPr>
                      <p:cNvPr id="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05000" y="6391275"/>
                        <a:ext cx="257175" cy="31432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16" name="Object 4"/>
          <p:cNvGraphicFramePr>
            <a:graphicFrameLocks noChangeAspect="1"/>
          </p:cNvGraphicFramePr>
          <p:nvPr/>
        </p:nvGraphicFramePr>
        <p:xfrm>
          <a:off x="2257425" y="1681162"/>
          <a:ext cx="638175" cy="236361"/>
        </p:xfrm>
        <a:graphic>
          <a:graphicData uri="http://schemas.openxmlformats.org/presentationml/2006/ole">
            <mc:AlternateContent xmlns:mc="http://schemas.openxmlformats.org/markup-compatibility/2006">
              <mc:Choice xmlns:v="urn:schemas-microsoft-com:vml" Requires="v">
                <p:oleObj spid="_x0000_s57309" name="Equation" r:id="rId9" imgW="342900" imgH="127000" progId="Equation.3">
                  <p:embed/>
                </p:oleObj>
              </mc:Choice>
              <mc:Fallback>
                <p:oleObj name="Equation" r:id="rId9" imgW="342900" imgH="127000" progId="Equation.3">
                  <p:embed/>
                  <p:pic>
                    <p:nvPicPr>
                      <p:cNvPr id="0" name="Picture 4"/>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257425" y="1681162"/>
                        <a:ext cx="638175" cy="23636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17" name="Object 5"/>
          <p:cNvGraphicFramePr>
            <a:graphicFrameLocks noChangeAspect="1"/>
          </p:cNvGraphicFramePr>
          <p:nvPr/>
        </p:nvGraphicFramePr>
        <p:xfrm>
          <a:off x="2994025" y="1668463"/>
          <a:ext cx="592138" cy="236537"/>
        </p:xfrm>
        <a:graphic>
          <a:graphicData uri="http://schemas.openxmlformats.org/presentationml/2006/ole">
            <mc:AlternateContent xmlns:mc="http://schemas.openxmlformats.org/markup-compatibility/2006">
              <mc:Choice xmlns:v="urn:schemas-microsoft-com:vml" Requires="v">
                <p:oleObj spid="_x0000_s57310" name="Equation" r:id="rId11" imgW="317500" imgH="127000" progId="Equation.3">
                  <p:embed/>
                </p:oleObj>
              </mc:Choice>
              <mc:Fallback>
                <p:oleObj name="Equation" r:id="rId11" imgW="317500" imgH="127000" progId="Equation.3">
                  <p:embed/>
                  <p:pic>
                    <p:nvPicPr>
                      <p:cNvPr id="0" name="Picture 5"/>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994025" y="1668463"/>
                        <a:ext cx="592138" cy="23653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18" name="Object 6"/>
          <p:cNvGraphicFramePr>
            <a:graphicFrameLocks noChangeAspect="1"/>
          </p:cNvGraphicFramePr>
          <p:nvPr/>
        </p:nvGraphicFramePr>
        <p:xfrm>
          <a:off x="1524000" y="2208212"/>
          <a:ext cx="638175" cy="306388"/>
        </p:xfrm>
        <a:graphic>
          <a:graphicData uri="http://schemas.openxmlformats.org/presentationml/2006/ole">
            <mc:AlternateContent xmlns:mc="http://schemas.openxmlformats.org/markup-compatibility/2006">
              <mc:Choice xmlns:v="urn:schemas-microsoft-com:vml" Requires="v">
                <p:oleObj spid="_x0000_s57311" name="Equation" r:id="rId13" imgW="342900" imgH="165100" progId="Equation.3">
                  <p:embed/>
                </p:oleObj>
              </mc:Choice>
              <mc:Fallback>
                <p:oleObj name="Equation" r:id="rId13" imgW="342900" imgH="165100" progId="Equation.3">
                  <p:embed/>
                  <p:pic>
                    <p:nvPicPr>
                      <p:cNvPr id="0" name="Picture 6"/>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524000" y="2208212"/>
                        <a:ext cx="638175" cy="3063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19" name="Object 7"/>
          <p:cNvGraphicFramePr>
            <a:graphicFrameLocks noChangeAspect="1"/>
          </p:cNvGraphicFramePr>
          <p:nvPr/>
        </p:nvGraphicFramePr>
        <p:xfrm>
          <a:off x="1547813" y="2895600"/>
          <a:ext cx="590550" cy="306388"/>
        </p:xfrm>
        <a:graphic>
          <a:graphicData uri="http://schemas.openxmlformats.org/presentationml/2006/ole">
            <mc:AlternateContent xmlns:mc="http://schemas.openxmlformats.org/markup-compatibility/2006">
              <mc:Choice xmlns:v="urn:schemas-microsoft-com:vml" Requires="v">
                <p:oleObj spid="_x0000_s57312" name="Equation" r:id="rId15" imgW="317500" imgH="165100" progId="Equation.3">
                  <p:embed/>
                </p:oleObj>
              </mc:Choice>
              <mc:Fallback>
                <p:oleObj name="Equation" r:id="rId15" imgW="317500" imgH="165100" progId="Equation.3">
                  <p:embed/>
                  <p:pic>
                    <p:nvPicPr>
                      <p:cNvPr id="0" name="Picture 7"/>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1547813" y="2895600"/>
                        <a:ext cx="590550" cy="306388"/>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20" name="Object 8"/>
          <p:cNvGraphicFramePr>
            <a:graphicFrameLocks noChangeAspect="1"/>
          </p:cNvGraphicFramePr>
          <p:nvPr/>
        </p:nvGraphicFramePr>
        <p:xfrm>
          <a:off x="2301875" y="2251075"/>
          <a:ext cx="500063" cy="201613"/>
        </p:xfrm>
        <a:graphic>
          <a:graphicData uri="http://schemas.openxmlformats.org/presentationml/2006/ole">
            <mc:AlternateContent xmlns:mc="http://schemas.openxmlformats.org/markup-compatibility/2006">
              <mc:Choice xmlns:v="urn:schemas-microsoft-com:vml" Requires="v">
                <p:oleObj spid="_x0000_s57313" name="Equation" r:id="rId17" imgW="381000" imgH="152400" progId="Equation.3">
                  <p:embed/>
                </p:oleObj>
              </mc:Choice>
              <mc:Fallback>
                <p:oleObj name="Equation" r:id="rId17" imgW="381000" imgH="152400" progId="Equation.3">
                  <p:embed/>
                  <p:pic>
                    <p:nvPicPr>
                      <p:cNvPr id="0" name="Picture 8"/>
                      <p:cNvPicPr>
                        <a:picLocks noChangeAspect="1" noChangeArrowheads="1"/>
                      </p:cNvPicPr>
                      <p:nvPr/>
                    </p:nvPicPr>
                    <p:blipFill>
                      <a:blip r:embed="rId18">
                        <a:extLst>
                          <a:ext uri="{28A0092B-C50C-407E-A947-70E740481C1C}">
                            <a14:useLocalDpi xmlns:a14="http://schemas.microsoft.com/office/drawing/2010/main" val="0"/>
                          </a:ext>
                        </a:extLst>
                      </a:blip>
                      <a:srcRect/>
                      <a:stretch>
                        <a:fillRect/>
                      </a:stretch>
                    </p:blipFill>
                    <p:spPr bwMode="auto">
                      <a:xfrm>
                        <a:off x="2301875" y="2251075"/>
                        <a:ext cx="500063" cy="2016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21" name="Object 9"/>
          <p:cNvGraphicFramePr>
            <a:graphicFrameLocks noChangeAspect="1"/>
          </p:cNvGraphicFramePr>
          <p:nvPr/>
        </p:nvGraphicFramePr>
        <p:xfrm>
          <a:off x="1147763" y="1676400"/>
          <a:ext cx="757237" cy="307975"/>
        </p:xfrm>
        <a:graphic>
          <a:graphicData uri="http://schemas.openxmlformats.org/presentationml/2006/ole">
            <mc:AlternateContent xmlns:mc="http://schemas.openxmlformats.org/markup-compatibility/2006">
              <mc:Choice xmlns:v="urn:schemas-microsoft-com:vml" Requires="v">
                <p:oleObj spid="_x0000_s57314" name="Equation" r:id="rId19" imgW="406400" imgH="165100" progId="Equation.3">
                  <p:embed/>
                </p:oleObj>
              </mc:Choice>
              <mc:Fallback>
                <p:oleObj name="Equation" r:id="rId19" imgW="406400" imgH="165100" progId="Equation.3">
                  <p:embed/>
                  <p:pic>
                    <p:nvPicPr>
                      <p:cNvPr id="0" name="Picture 9"/>
                      <p:cNvPicPr>
                        <a:picLocks noChangeAspect="1" noChangeArrowheads="1"/>
                      </p:cNvPicPr>
                      <p:nvPr/>
                    </p:nvPicPr>
                    <p:blipFill>
                      <a:blip r:embed="rId20">
                        <a:extLst>
                          <a:ext uri="{28A0092B-C50C-407E-A947-70E740481C1C}">
                            <a14:useLocalDpi xmlns:a14="http://schemas.microsoft.com/office/drawing/2010/main" val="0"/>
                          </a:ext>
                        </a:extLst>
                      </a:blip>
                      <a:srcRect/>
                      <a:stretch>
                        <a:fillRect/>
                      </a:stretch>
                    </p:blipFill>
                    <p:spPr bwMode="auto">
                      <a:xfrm>
                        <a:off x="1147763" y="1676400"/>
                        <a:ext cx="757237" cy="307975"/>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22" name="Object 10"/>
          <p:cNvGraphicFramePr>
            <a:graphicFrameLocks noChangeAspect="1"/>
          </p:cNvGraphicFramePr>
          <p:nvPr/>
        </p:nvGraphicFramePr>
        <p:xfrm>
          <a:off x="3063875" y="2236787"/>
          <a:ext cx="466725" cy="201613"/>
        </p:xfrm>
        <a:graphic>
          <a:graphicData uri="http://schemas.openxmlformats.org/presentationml/2006/ole">
            <mc:AlternateContent xmlns:mc="http://schemas.openxmlformats.org/markup-compatibility/2006">
              <mc:Choice xmlns:v="urn:schemas-microsoft-com:vml" Requires="v">
                <p:oleObj spid="_x0000_s57315" name="Equation" r:id="rId21" imgW="355600" imgH="152400" progId="Equation.3">
                  <p:embed/>
                </p:oleObj>
              </mc:Choice>
              <mc:Fallback>
                <p:oleObj name="Equation" r:id="rId21" imgW="355600" imgH="152400" progId="Equation.3">
                  <p:embed/>
                  <p:pic>
                    <p:nvPicPr>
                      <p:cNvPr id="0" name="Picture 10"/>
                      <p:cNvPicPr>
                        <a:picLocks noChangeAspect="1" noChangeArrowheads="1"/>
                      </p:cNvPicPr>
                      <p:nvPr/>
                    </p:nvPicPr>
                    <p:blipFill>
                      <a:blip r:embed="rId22">
                        <a:extLst>
                          <a:ext uri="{28A0092B-C50C-407E-A947-70E740481C1C}">
                            <a14:useLocalDpi xmlns:a14="http://schemas.microsoft.com/office/drawing/2010/main" val="0"/>
                          </a:ext>
                        </a:extLst>
                      </a:blip>
                      <a:srcRect/>
                      <a:stretch>
                        <a:fillRect/>
                      </a:stretch>
                    </p:blipFill>
                    <p:spPr bwMode="auto">
                      <a:xfrm>
                        <a:off x="3063875" y="2236787"/>
                        <a:ext cx="466725" cy="2016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23" name="Object 11"/>
          <p:cNvGraphicFramePr>
            <a:graphicFrameLocks noChangeAspect="1"/>
          </p:cNvGraphicFramePr>
          <p:nvPr/>
        </p:nvGraphicFramePr>
        <p:xfrm>
          <a:off x="2301875" y="2971800"/>
          <a:ext cx="466725" cy="201613"/>
        </p:xfrm>
        <a:graphic>
          <a:graphicData uri="http://schemas.openxmlformats.org/presentationml/2006/ole">
            <mc:AlternateContent xmlns:mc="http://schemas.openxmlformats.org/markup-compatibility/2006">
              <mc:Choice xmlns:v="urn:schemas-microsoft-com:vml" Requires="v">
                <p:oleObj spid="_x0000_s57316" name="Equation" r:id="rId23" imgW="355600" imgH="152400" progId="Equation.3">
                  <p:embed/>
                </p:oleObj>
              </mc:Choice>
              <mc:Fallback>
                <p:oleObj name="Equation" r:id="rId23" imgW="355600" imgH="152400" progId="Equation.3">
                  <p:embed/>
                  <p:pic>
                    <p:nvPicPr>
                      <p:cNvPr id="0" name="Picture 11"/>
                      <p:cNvPicPr>
                        <a:picLocks noChangeAspect="1" noChangeArrowheads="1"/>
                      </p:cNvPicPr>
                      <p:nvPr/>
                    </p:nvPicPr>
                    <p:blipFill>
                      <a:blip r:embed="rId24">
                        <a:extLst>
                          <a:ext uri="{28A0092B-C50C-407E-A947-70E740481C1C}">
                            <a14:useLocalDpi xmlns:a14="http://schemas.microsoft.com/office/drawing/2010/main" val="0"/>
                          </a:ext>
                        </a:extLst>
                      </a:blip>
                      <a:srcRect/>
                      <a:stretch>
                        <a:fillRect/>
                      </a:stretch>
                    </p:blipFill>
                    <p:spPr bwMode="auto">
                      <a:xfrm>
                        <a:off x="2301875" y="2971800"/>
                        <a:ext cx="466725" cy="201613"/>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38924" name="Object 12"/>
          <p:cNvGraphicFramePr>
            <a:graphicFrameLocks noChangeAspect="1"/>
          </p:cNvGraphicFramePr>
          <p:nvPr/>
        </p:nvGraphicFramePr>
        <p:xfrm>
          <a:off x="3063875" y="2957513"/>
          <a:ext cx="433388" cy="201612"/>
        </p:xfrm>
        <a:graphic>
          <a:graphicData uri="http://schemas.openxmlformats.org/presentationml/2006/ole">
            <mc:AlternateContent xmlns:mc="http://schemas.openxmlformats.org/markup-compatibility/2006">
              <mc:Choice xmlns:v="urn:schemas-microsoft-com:vml" Requires="v">
                <p:oleObj spid="_x0000_s57317" name="Equation" r:id="rId25" imgW="330200" imgH="152400" progId="Equation.3">
                  <p:embed/>
                </p:oleObj>
              </mc:Choice>
              <mc:Fallback>
                <p:oleObj name="Equation" r:id="rId25" imgW="330200" imgH="152400" progId="Equation.3">
                  <p:embed/>
                  <p:pic>
                    <p:nvPicPr>
                      <p:cNvPr id="0" name="Picture 12"/>
                      <p:cNvPicPr>
                        <a:picLocks noChangeAspect="1" noChangeArrowheads="1"/>
                      </p:cNvPicPr>
                      <p:nvPr/>
                    </p:nvPicPr>
                    <p:blipFill>
                      <a:blip r:embed="rId26">
                        <a:extLst>
                          <a:ext uri="{28A0092B-C50C-407E-A947-70E740481C1C}">
                            <a14:useLocalDpi xmlns:a14="http://schemas.microsoft.com/office/drawing/2010/main" val="0"/>
                          </a:ext>
                        </a:extLst>
                      </a:blip>
                      <a:srcRect/>
                      <a:stretch>
                        <a:fillRect/>
                      </a:stretch>
                    </p:blipFill>
                    <p:spPr bwMode="auto">
                      <a:xfrm>
                        <a:off x="3063875" y="2957513"/>
                        <a:ext cx="433388" cy="2016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17" name="TextBox 16"/>
          <p:cNvSpPr txBox="1"/>
          <p:nvPr/>
        </p:nvSpPr>
        <p:spPr>
          <a:xfrm>
            <a:off x="6273080" y="3581400"/>
            <a:ext cx="2835424" cy="923330"/>
          </a:xfrm>
          <a:prstGeom prst="rect">
            <a:avLst/>
          </a:prstGeom>
          <a:noFill/>
        </p:spPr>
        <p:txBody>
          <a:bodyPr wrap="square" rtlCol="0">
            <a:spAutoFit/>
          </a:bodyPr>
          <a:lstStyle/>
          <a:p>
            <a:r>
              <a:rPr lang="en-US" dirty="0"/>
              <a:t>Pixel values:</a:t>
            </a:r>
          </a:p>
          <a:p>
            <a:pPr>
              <a:buFont typeface="Arial"/>
              <a:buChar char="•"/>
            </a:pPr>
            <a:r>
              <a:rPr lang="en-US" dirty="0"/>
              <a:t> Gray scale (1 integer)</a:t>
            </a:r>
          </a:p>
          <a:p>
            <a:pPr>
              <a:buFont typeface="Arial"/>
              <a:buChar char="•"/>
            </a:pPr>
            <a:r>
              <a:rPr lang="en-US" dirty="0"/>
              <a:t> RGB (3 integers vector)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Title 1"/>
          <p:cNvSpPr>
            <a:spLocks noGrp="1"/>
          </p:cNvSpPr>
          <p:nvPr>
            <p:ph type="title"/>
          </p:nvPr>
        </p:nvSpPr>
        <p:spPr/>
        <p:txBody>
          <a:bodyPr/>
          <a:lstStyle/>
          <a:p>
            <a:r>
              <a:rPr lang="en-US" dirty="0"/>
              <a:t>Image representation:</a:t>
            </a:r>
            <a:br>
              <a:rPr lang="en-US" dirty="0"/>
            </a:br>
            <a:r>
              <a:rPr lang="en-US" dirty="0"/>
              <a:t>An array of pixels (picture elements)</a:t>
            </a:r>
          </a:p>
        </p:txBody>
      </p:sp>
      <p:pic>
        <p:nvPicPr>
          <p:cNvPr id="65539" name="Content Placeholder 8" descr="kande1.JPG"/>
          <p:cNvPicPr>
            <a:picLocks noGrp="1" noChangeAspect="1"/>
          </p:cNvPicPr>
          <p:nvPr>
            <p:ph sz="half" idx="1"/>
          </p:nvPr>
        </p:nvPicPr>
        <p:blipFill>
          <a:blip r:embed="rId3"/>
          <a:srcRect l="-9488" r="-9488"/>
          <a:stretch>
            <a:fillRect/>
          </a:stretch>
        </p:blipFill>
        <p:spPr/>
      </p:pic>
      <p:pic>
        <p:nvPicPr>
          <p:cNvPr id="65540" name="Content Placeholder 9" descr="kande2.JPG"/>
          <p:cNvPicPr>
            <a:picLocks noGrp="1" noChangeAspect="1"/>
          </p:cNvPicPr>
          <p:nvPr>
            <p:ph sz="half" idx="2"/>
          </p:nvPr>
        </p:nvPicPr>
        <p:blipFill>
          <a:blip r:embed="rId4"/>
          <a:srcRect l="-9488" r="-9488"/>
          <a:stretch>
            <a:fillRect/>
          </a:stretch>
        </p:blipFill>
        <p:spPr/>
      </p:pic>
      <p:pic>
        <p:nvPicPr>
          <p:cNvPr id="65541" name="Picture 10" descr="kande1_snippet.eps"/>
          <p:cNvPicPr>
            <a:picLocks noChangeAspect="1"/>
          </p:cNvPicPr>
          <p:nvPr/>
        </p:nvPicPr>
        <p:blipFill>
          <a:blip r:embed="rId5"/>
          <a:srcRect/>
          <a:stretch>
            <a:fillRect/>
          </a:stretch>
        </p:blipFill>
        <p:spPr bwMode="auto">
          <a:xfrm>
            <a:off x="50800" y="4343400"/>
            <a:ext cx="3530600" cy="2514600"/>
          </a:xfrm>
          <a:prstGeom prst="rect">
            <a:avLst/>
          </a:prstGeom>
          <a:noFill/>
          <a:ln w="9525">
            <a:noFill/>
            <a:miter lim="800000"/>
            <a:headEnd/>
            <a:tailEnd/>
          </a:ln>
        </p:spPr>
      </p:pic>
      <p:pic>
        <p:nvPicPr>
          <p:cNvPr id="65542" name="Picture 11" descr="kande2_snippet.eps"/>
          <p:cNvPicPr>
            <a:picLocks noChangeAspect="1"/>
          </p:cNvPicPr>
          <p:nvPr/>
        </p:nvPicPr>
        <p:blipFill>
          <a:blip r:embed="rId6"/>
          <a:srcRect/>
          <a:stretch>
            <a:fillRect/>
          </a:stretch>
        </p:blipFill>
        <p:spPr bwMode="auto">
          <a:xfrm>
            <a:off x="5715000" y="4343400"/>
            <a:ext cx="3429000" cy="2514600"/>
          </a:xfrm>
          <a:prstGeom prst="rect">
            <a:avLst/>
          </a:prstGeom>
          <a:noFill/>
          <a:ln w="9525">
            <a:noFill/>
            <a:miter lim="800000"/>
            <a:headEnd/>
            <a:tailEnd/>
          </a:ln>
        </p:spPr>
      </p:pic>
      <p:cxnSp>
        <p:nvCxnSpPr>
          <p:cNvPr id="14" name="Straight Arrow Connector 13"/>
          <p:cNvCxnSpPr>
            <a:stCxn id="11" idx="0"/>
          </p:cNvCxnSpPr>
          <p:nvPr/>
        </p:nvCxnSpPr>
        <p:spPr>
          <a:xfrm rot="5400000" flipH="1" flipV="1">
            <a:off x="1860550" y="3765550"/>
            <a:ext cx="533400" cy="6223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8" name="Straight Arrow Connector 17"/>
          <p:cNvCxnSpPr>
            <a:stCxn id="12" idx="0"/>
          </p:cNvCxnSpPr>
          <p:nvPr/>
        </p:nvCxnSpPr>
        <p:spPr>
          <a:xfrm rot="16200000" flipV="1">
            <a:off x="6762750" y="3676650"/>
            <a:ext cx="533400" cy="8001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Viewing images as functions</a:t>
            </a:r>
          </a:p>
        </p:txBody>
      </p:sp>
      <p:pic>
        <p:nvPicPr>
          <p:cNvPr id="6" name="Content Placeholder 5" descr="Erimitage1_gray.eps"/>
          <p:cNvPicPr>
            <a:picLocks noGrp="1" noChangeAspect="1"/>
          </p:cNvPicPr>
          <p:nvPr>
            <p:ph sz="half" idx="1"/>
          </p:nvPr>
        </p:nvPicPr>
        <p:blipFill>
          <a:blip r:embed="rId4"/>
          <a:srcRect t="-33792" b="-33792"/>
          <a:stretch>
            <a:fillRect/>
          </a:stretch>
        </p:blipFill>
        <p:spPr>
          <a:xfrm>
            <a:off x="467544" y="1556792"/>
            <a:ext cx="4038600" cy="4493096"/>
          </a:xfrm>
        </p:spPr>
      </p:pic>
      <p:pic>
        <p:nvPicPr>
          <p:cNvPr id="7" name="Content Placeholder 6" descr="Erimitage1_gray_mesh.eps"/>
          <p:cNvPicPr>
            <a:picLocks noGrp="1" noChangeAspect="1"/>
          </p:cNvPicPr>
          <p:nvPr>
            <p:ph sz="half" idx="2"/>
          </p:nvPr>
        </p:nvPicPr>
        <p:blipFill>
          <a:blip r:embed="rId5"/>
          <a:srcRect t="-21820" b="-21820"/>
          <a:stretch>
            <a:fillRect/>
          </a:stretch>
        </p:blipFill>
        <p:spPr/>
      </p:pic>
      <p:graphicFrame>
        <p:nvGraphicFramePr>
          <p:cNvPr id="8" name="Object 7"/>
          <p:cNvGraphicFramePr>
            <a:graphicFrameLocks noChangeAspect="1"/>
          </p:cNvGraphicFramePr>
          <p:nvPr/>
        </p:nvGraphicFramePr>
        <p:xfrm>
          <a:off x="1905000" y="2057400"/>
          <a:ext cx="953477" cy="387350"/>
        </p:xfrm>
        <a:graphic>
          <a:graphicData uri="http://schemas.openxmlformats.org/presentationml/2006/ole">
            <mc:AlternateContent xmlns:mc="http://schemas.openxmlformats.org/markup-compatibility/2006">
              <mc:Choice xmlns:v="urn:schemas-microsoft-com:vml" Requires="v">
                <p:oleObj spid="_x0000_s1469" name="Equation" r:id="rId6" imgW="406400" imgH="165100" progId="Equation.3">
                  <p:embed/>
                </p:oleObj>
              </mc:Choice>
              <mc:Fallback>
                <p:oleObj name="Equation" r:id="rId6" imgW="406400" imgH="1651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5000" y="2057400"/>
                        <a:ext cx="953477" cy="3873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5539" name="Object 3"/>
          <p:cNvGraphicFramePr>
            <a:graphicFrameLocks noChangeAspect="1"/>
          </p:cNvGraphicFramePr>
          <p:nvPr/>
        </p:nvGraphicFramePr>
        <p:xfrm>
          <a:off x="6324600" y="2057400"/>
          <a:ext cx="954088" cy="387350"/>
        </p:xfrm>
        <a:graphic>
          <a:graphicData uri="http://schemas.openxmlformats.org/presentationml/2006/ole">
            <mc:AlternateContent xmlns:mc="http://schemas.openxmlformats.org/markup-compatibility/2006">
              <mc:Choice xmlns:v="urn:schemas-microsoft-com:vml" Requires="v">
                <p:oleObj spid="_x0000_s1470" name="Equation" r:id="rId8" imgW="406400" imgH="165100" progId="Equation.3">
                  <p:embed/>
                </p:oleObj>
              </mc:Choice>
              <mc:Fallback>
                <p:oleObj name="Equation" r:id="rId8" imgW="406400" imgH="1651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24600" y="2057400"/>
                        <a:ext cx="954088" cy="3873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5540" name="Object 4"/>
          <p:cNvGraphicFramePr>
            <a:graphicFrameLocks noChangeAspect="1"/>
          </p:cNvGraphicFramePr>
          <p:nvPr/>
        </p:nvGraphicFramePr>
        <p:xfrm>
          <a:off x="5372100" y="4953000"/>
          <a:ext cx="259345" cy="230187"/>
        </p:xfrm>
        <a:graphic>
          <a:graphicData uri="http://schemas.openxmlformats.org/presentationml/2006/ole">
            <mc:AlternateContent xmlns:mc="http://schemas.openxmlformats.org/markup-compatibility/2006">
              <mc:Choice xmlns:v="urn:schemas-microsoft-com:vml" Requires="v">
                <p:oleObj spid="_x0000_s1471" name="Equation" r:id="rId10" imgW="114300" imgH="101600" progId="Equation.3">
                  <p:embed/>
                </p:oleObj>
              </mc:Choice>
              <mc:Fallback>
                <p:oleObj name="Equation" r:id="rId10" imgW="114300" imgH="101600" progId="Equation.3">
                  <p:embed/>
                  <p:pic>
                    <p:nvPicPr>
                      <p:cNvPr id="0" name=""/>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372100" y="4953000"/>
                        <a:ext cx="259345" cy="230187"/>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5541" name="Object 5"/>
          <p:cNvGraphicFramePr>
            <a:graphicFrameLocks noChangeAspect="1"/>
          </p:cNvGraphicFramePr>
          <p:nvPr/>
        </p:nvGraphicFramePr>
        <p:xfrm>
          <a:off x="7848600" y="4833938"/>
          <a:ext cx="258763" cy="315912"/>
        </p:xfrm>
        <a:graphic>
          <a:graphicData uri="http://schemas.openxmlformats.org/presentationml/2006/ole">
            <mc:AlternateContent xmlns:mc="http://schemas.openxmlformats.org/markup-compatibility/2006">
              <mc:Choice xmlns:v="urn:schemas-microsoft-com:vml" Requires="v">
                <p:oleObj spid="_x0000_s1472" name="Equation" r:id="rId12" imgW="114300" imgH="139700" progId="Equation.3">
                  <p:embed/>
                </p:oleObj>
              </mc:Choice>
              <mc:Fallback>
                <p:oleObj name="Equation" r:id="rId12" imgW="114300" imgH="139700" progId="Equation.3">
                  <p:embed/>
                  <p:pic>
                    <p:nvPicPr>
                      <p:cNvPr id="0" name=""/>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7848600" y="4833938"/>
                        <a:ext cx="258763" cy="315912"/>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graphicFrame>
        <p:nvGraphicFramePr>
          <p:cNvPr id="65542" name="Object 6"/>
          <p:cNvGraphicFramePr>
            <a:graphicFrameLocks noChangeAspect="1"/>
          </p:cNvGraphicFramePr>
          <p:nvPr/>
        </p:nvGraphicFramePr>
        <p:xfrm>
          <a:off x="4752975" y="2833688"/>
          <a:ext cx="200025" cy="285750"/>
        </p:xfrm>
        <a:graphic>
          <a:graphicData uri="http://schemas.openxmlformats.org/presentationml/2006/ole">
            <mc:AlternateContent xmlns:mc="http://schemas.openxmlformats.org/markup-compatibility/2006">
              <mc:Choice xmlns:v="urn:schemas-microsoft-com:vml" Requires="v">
                <p:oleObj spid="_x0000_s1473" name="Equation" r:id="rId14" imgW="88900" imgH="127000" progId="Equation.3">
                  <p:embed/>
                </p:oleObj>
              </mc:Choice>
              <mc:Fallback>
                <p:oleObj name="Equation" r:id="rId14" imgW="88900" imgH="127000" progId="Equation.3">
                  <p:embed/>
                  <p:pic>
                    <p:nvPicPr>
                      <p:cNvPr id="0" name=""/>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752975" y="2833688"/>
                        <a:ext cx="200025" cy="285750"/>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
        <p:nvSpPr>
          <p:cNvPr id="3" name="TextBox 2"/>
          <p:cNvSpPr txBox="1"/>
          <p:nvPr/>
        </p:nvSpPr>
        <p:spPr>
          <a:xfrm>
            <a:off x="326978" y="5589240"/>
            <a:ext cx="4766011" cy="923330"/>
          </a:xfrm>
          <a:prstGeom prst="rect">
            <a:avLst/>
          </a:prstGeom>
          <a:noFill/>
        </p:spPr>
        <p:txBody>
          <a:bodyPr wrap="none" rtlCol="0">
            <a:spAutoFit/>
          </a:bodyPr>
          <a:lstStyle/>
          <a:p>
            <a:r>
              <a:rPr lang="en-US" dirty="0"/>
              <a:t>A bunch of numbers in a table is not enough!</a:t>
            </a:r>
          </a:p>
          <a:p>
            <a:endParaRPr lang="en-US" dirty="0"/>
          </a:p>
          <a:p>
            <a:r>
              <a:rPr lang="en-US" dirty="0"/>
              <a:t>Analysis and abstraction is needed</a:t>
            </a:r>
          </a:p>
        </p:txBody>
      </p:sp>
    </p:spTree>
    <p:extLst>
      <p:ext uri="{BB962C8B-B14F-4D97-AF65-F5344CB8AC3E}">
        <p14:creationId xmlns:p14="http://schemas.microsoft.com/office/powerpoint/2010/main" val="58251599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Image representation:</a:t>
            </a:r>
            <a:br>
              <a:rPr lang="en-US" dirty="0"/>
            </a:br>
            <a:r>
              <a:rPr lang="en-US" dirty="0"/>
              <a:t>Marr’s layers of abstraction (1982)</a:t>
            </a:r>
          </a:p>
        </p:txBody>
      </p:sp>
      <p:pic>
        <p:nvPicPr>
          <p:cNvPr id="4" name="Content Placeholder 3" descr="imageanalysis.eps"/>
          <p:cNvPicPr>
            <a:picLocks noGrp="1" noChangeAspect="1"/>
          </p:cNvPicPr>
          <p:nvPr>
            <p:ph idx="1"/>
          </p:nvPr>
        </p:nvPicPr>
        <p:blipFill>
          <a:blip r:embed="rId3"/>
          <a:srcRect t="-2377" b="-2377"/>
          <a:stretch>
            <a:fillRect/>
          </a:stretch>
        </p:blipFill>
        <p:spPr>
          <a:xfrm>
            <a:off x="228600" y="2027237"/>
            <a:ext cx="8229600" cy="4525963"/>
          </a:xfrm>
        </p:spPr>
      </p:pic>
      <p:sp>
        <p:nvSpPr>
          <p:cNvPr id="5" name="TextBox 4"/>
          <p:cNvSpPr txBox="1"/>
          <p:nvPr/>
        </p:nvSpPr>
        <p:spPr>
          <a:xfrm>
            <a:off x="7620000" y="4462046"/>
            <a:ext cx="1447800" cy="338554"/>
          </a:xfrm>
          <a:prstGeom prst="rect">
            <a:avLst/>
          </a:prstGeom>
          <a:noFill/>
        </p:spPr>
        <p:txBody>
          <a:bodyPr wrap="square" rtlCol="0">
            <a:spAutoFit/>
          </a:bodyPr>
          <a:lstStyle/>
          <a:p>
            <a:r>
              <a:rPr lang="en-US" sz="1600" dirty="0"/>
              <a:t>Primal sketch</a:t>
            </a:r>
          </a:p>
        </p:txBody>
      </p:sp>
      <p:sp>
        <p:nvSpPr>
          <p:cNvPr id="6" name="TextBox 5"/>
          <p:cNvSpPr txBox="1"/>
          <p:nvPr/>
        </p:nvSpPr>
        <p:spPr>
          <a:xfrm>
            <a:off x="5943600" y="1981200"/>
            <a:ext cx="1447800" cy="338554"/>
          </a:xfrm>
          <a:prstGeom prst="rect">
            <a:avLst/>
          </a:prstGeom>
          <a:noFill/>
        </p:spPr>
        <p:txBody>
          <a:bodyPr wrap="square" rtlCol="0">
            <a:spAutoFit/>
          </a:bodyPr>
          <a:lstStyle/>
          <a:p>
            <a:r>
              <a:rPr lang="en-US" sz="1600" dirty="0"/>
              <a:t>Abstractions</a:t>
            </a:r>
          </a:p>
        </p:txBody>
      </p:sp>
      <p:sp>
        <p:nvSpPr>
          <p:cNvPr id="7" name="TextBox 6"/>
          <p:cNvSpPr txBox="1"/>
          <p:nvPr/>
        </p:nvSpPr>
        <p:spPr>
          <a:xfrm>
            <a:off x="6096000" y="2709446"/>
            <a:ext cx="1447800" cy="338554"/>
          </a:xfrm>
          <a:prstGeom prst="rect">
            <a:avLst/>
          </a:prstGeom>
          <a:noFill/>
        </p:spPr>
        <p:txBody>
          <a:bodyPr wrap="square" rtlCol="0">
            <a:spAutoFit/>
          </a:bodyPr>
          <a:lstStyle/>
          <a:p>
            <a:r>
              <a:rPr lang="en-US" sz="1600" dirty="0"/>
              <a:t>3D Model</a:t>
            </a:r>
          </a:p>
        </p:txBody>
      </p:sp>
      <p:sp>
        <p:nvSpPr>
          <p:cNvPr id="8" name="TextBox 7"/>
          <p:cNvSpPr txBox="1"/>
          <p:nvPr/>
        </p:nvSpPr>
        <p:spPr>
          <a:xfrm>
            <a:off x="7162800" y="3429000"/>
            <a:ext cx="1447800" cy="338554"/>
          </a:xfrm>
          <a:prstGeom prst="rect">
            <a:avLst/>
          </a:prstGeom>
          <a:noFill/>
        </p:spPr>
        <p:txBody>
          <a:bodyPr wrap="square" rtlCol="0">
            <a:spAutoFit/>
          </a:bodyPr>
          <a:lstStyle/>
          <a:p>
            <a:r>
              <a:rPr lang="en-US" sz="1600" dirty="0"/>
              <a:t>2 1/2D sketch </a:t>
            </a:r>
          </a:p>
        </p:txBody>
      </p:sp>
      <p:sp>
        <p:nvSpPr>
          <p:cNvPr id="9" name="TextBox 8"/>
          <p:cNvSpPr txBox="1"/>
          <p:nvPr/>
        </p:nvSpPr>
        <p:spPr>
          <a:xfrm>
            <a:off x="6096000" y="3505200"/>
            <a:ext cx="1447800" cy="738664"/>
          </a:xfrm>
          <a:prstGeom prst="rect">
            <a:avLst/>
          </a:prstGeom>
          <a:noFill/>
        </p:spPr>
        <p:txBody>
          <a:bodyPr wrap="square" rtlCol="0">
            <a:spAutoFit/>
          </a:bodyPr>
          <a:lstStyle/>
          <a:p>
            <a:r>
              <a:rPr lang="en-US" sz="1400" dirty="0"/>
              <a:t>Depth</a:t>
            </a:r>
          </a:p>
          <a:p>
            <a:r>
              <a:rPr lang="en-US" sz="1400" dirty="0"/>
              <a:t>Orientation</a:t>
            </a:r>
          </a:p>
          <a:p>
            <a:r>
              <a:rPr lang="en-US" sz="1400" dirty="0"/>
              <a:t>Occlusions</a:t>
            </a:r>
          </a:p>
        </p:txBody>
      </p:sp>
      <p:sp>
        <p:nvSpPr>
          <p:cNvPr id="10" name="TextBox 9"/>
          <p:cNvSpPr txBox="1"/>
          <p:nvPr/>
        </p:nvSpPr>
        <p:spPr>
          <a:xfrm>
            <a:off x="6096000" y="5833646"/>
            <a:ext cx="1447800" cy="338554"/>
          </a:xfrm>
          <a:prstGeom prst="rect">
            <a:avLst/>
          </a:prstGeom>
          <a:noFill/>
        </p:spPr>
        <p:txBody>
          <a:bodyPr wrap="square" rtlCol="0">
            <a:spAutoFit/>
          </a:bodyPr>
          <a:lstStyle/>
          <a:p>
            <a:r>
              <a:rPr lang="en-US" sz="1600" dirty="0"/>
              <a:t>Features</a:t>
            </a:r>
          </a:p>
        </p:txBody>
      </p:sp>
      <p:sp>
        <p:nvSpPr>
          <p:cNvPr id="11" name="TextBox 10"/>
          <p:cNvSpPr txBox="1"/>
          <p:nvPr/>
        </p:nvSpPr>
        <p:spPr>
          <a:xfrm>
            <a:off x="7543800" y="5638800"/>
            <a:ext cx="1219200" cy="338554"/>
          </a:xfrm>
          <a:prstGeom prst="rect">
            <a:avLst/>
          </a:prstGeom>
          <a:noFill/>
        </p:spPr>
        <p:txBody>
          <a:bodyPr wrap="square" rtlCol="0">
            <a:spAutoFit/>
          </a:bodyPr>
          <a:lstStyle/>
          <a:p>
            <a:r>
              <a:rPr lang="en-US" sz="1600" dirty="0"/>
              <a:t>Segments</a:t>
            </a:r>
          </a:p>
        </p:txBody>
      </p:sp>
      <p:cxnSp>
        <p:nvCxnSpPr>
          <p:cNvPr id="13" name="Straight Arrow Connector 12"/>
          <p:cNvCxnSpPr>
            <a:stCxn id="11" idx="0"/>
          </p:cNvCxnSpPr>
          <p:nvPr/>
        </p:nvCxnSpPr>
        <p:spPr>
          <a:xfrm rot="16200000" flipV="1">
            <a:off x="7467600" y="4953000"/>
            <a:ext cx="533400" cy="8382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9BE5997-24DB-E04A-A6CE-2F73CA5896AE}"/>
              </a:ext>
            </a:extLst>
          </p:cNvPr>
          <p:cNvSpPr>
            <a:spLocks noGrp="1"/>
          </p:cNvSpPr>
          <p:nvPr>
            <p:ph type="title"/>
          </p:nvPr>
        </p:nvSpPr>
        <p:spPr/>
        <p:txBody>
          <a:bodyPr/>
          <a:lstStyle/>
          <a:p>
            <a:r>
              <a:rPr lang="en-US" dirty="0"/>
              <a:t>Mandatory and individual assignment 1:</a:t>
            </a:r>
          </a:p>
        </p:txBody>
      </p:sp>
      <p:sp>
        <p:nvSpPr>
          <p:cNvPr id="3" name="Pladsholder til indhold 2">
            <a:extLst>
              <a:ext uri="{FF2B5EF4-FFF2-40B4-BE49-F238E27FC236}">
                <a16:creationId xmlns:a16="http://schemas.microsoft.com/office/drawing/2014/main" id="{BBA155A0-FBA1-8D44-A722-58AED4B0FB5C}"/>
              </a:ext>
            </a:extLst>
          </p:cNvPr>
          <p:cNvSpPr>
            <a:spLocks noGrp="1"/>
          </p:cNvSpPr>
          <p:nvPr>
            <p:ph idx="1"/>
          </p:nvPr>
        </p:nvSpPr>
        <p:spPr/>
        <p:txBody>
          <a:bodyPr/>
          <a:lstStyle/>
          <a:p>
            <a:pPr marL="0" indent="0">
              <a:buNone/>
            </a:pPr>
            <a:r>
              <a:rPr lang="en-US" dirty="0"/>
              <a:t>Training in </a:t>
            </a:r>
          </a:p>
          <a:p>
            <a:r>
              <a:rPr lang="en-US" dirty="0"/>
              <a:t>Linear Algebra (vectors, matrices </a:t>
            </a:r>
            <a:r>
              <a:rPr lang="en-US" dirty="0" err="1"/>
              <a:t>etc</a:t>
            </a:r>
            <a:r>
              <a:rPr lang="en-US" dirty="0"/>
              <a:t>)</a:t>
            </a:r>
          </a:p>
          <a:p>
            <a:r>
              <a:rPr lang="en-US" dirty="0"/>
              <a:t>Differential calculus (derivatives)</a:t>
            </a:r>
          </a:p>
          <a:p>
            <a:r>
              <a:rPr lang="en-US" dirty="0"/>
              <a:t>Python programming </a:t>
            </a:r>
          </a:p>
          <a:p>
            <a:endParaRPr lang="en-US" dirty="0"/>
          </a:p>
          <a:p>
            <a:r>
              <a:rPr lang="en-US" dirty="0"/>
              <a:t>You should know everything of this in advance, but you may have forgot or may have not operative training.</a:t>
            </a:r>
          </a:p>
        </p:txBody>
      </p:sp>
    </p:spTree>
    <p:extLst>
      <p:ext uri="{BB962C8B-B14F-4D97-AF65-F5344CB8AC3E}">
        <p14:creationId xmlns:p14="http://schemas.microsoft.com/office/powerpoint/2010/main" val="18753645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Mandatory assignment 2:</a:t>
            </a:r>
            <a:br>
              <a:rPr lang="en-US" dirty="0"/>
            </a:br>
            <a:r>
              <a:rPr lang="en-US" dirty="0"/>
              <a:t>Filtering and edge detection</a:t>
            </a:r>
          </a:p>
        </p:txBody>
      </p:sp>
      <p:sp>
        <p:nvSpPr>
          <p:cNvPr id="3" name="Content Placeholder 2"/>
          <p:cNvSpPr>
            <a:spLocks noGrp="1"/>
          </p:cNvSpPr>
          <p:nvPr>
            <p:ph idx="1"/>
          </p:nvPr>
        </p:nvSpPr>
        <p:spPr/>
        <p:txBody>
          <a:bodyPr/>
          <a:lstStyle/>
          <a:p>
            <a:r>
              <a:rPr lang="en-US" dirty="0"/>
              <a:t>Get acquainted with basic filtering</a:t>
            </a:r>
          </a:p>
          <a:p>
            <a:r>
              <a:rPr lang="en-US" dirty="0"/>
              <a:t>Extraction of a primitive feature – edges. </a:t>
            </a:r>
          </a:p>
          <a:p>
            <a:r>
              <a:rPr lang="en-US" dirty="0"/>
              <a:t>Assignment text available at </a:t>
            </a:r>
            <a:r>
              <a:rPr lang="en-US" dirty="0" err="1"/>
              <a:t>Absalon</a:t>
            </a:r>
            <a:r>
              <a:rPr lang="en-US" dirty="0"/>
              <a:t> from next Monday</a:t>
            </a:r>
          </a:p>
        </p:txBody>
      </p:sp>
      <p:pic>
        <p:nvPicPr>
          <p:cNvPr id="4" name="Picture 3" descr="Img001_diffuse.tif"/>
          <p:cNvPicPr>
            <a:picLocks noChangeAspect="1"/>
          </p:cNvPicPr>
          <p:nvPr/>
        </p:nvPicPr>
        <p:blipFill>
          <a:blip r:embed="rId3"/>
          <a:stretch>
            <a:fillRect/>
          </a:stretch>
        </p:blipFill>
        <p:spPr>
          <a:xfrm>
            <a:off x="228600" y="3048000"/>
            <a:ext cx="4368800" cy="3276600"/>
          </a:xfrm>
          <a:prstGeom prst="rect">
            <a:avLst/>
          </a:prstGeom>
        </p:spPr>
      </p:pic>
      <p:pic>
        <p:nvPicPr>
          <p:cNvPr id="5" name="Picture 4" descr="houseedg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064127" y="2996952"/>
            <a:ext cx="5079873" cy="3587209"/>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23528" y="490601"/>
            <a:ext cx="7772400" cy="752418"/>
          </a:xfrm>
        </p:spPr>
        <p:txBody>
          <a:bodyPr/>
          <a:lstStyle/>
          <a:p>
            <a:r>
              <a:rPr lang="en-US" dirty="0"/>
              <a:t>Filtering and edges</a:t>
            </a:r>
          </a:p>
        </p:txBody>
      </p:sp>
      <p:sp>
        <p:nvSpPr>
          <p:cNvPr id="3" name="Subtitle 2"/>
          <p:cNvSpPr>
            <a:spLocks noGrp="1"/>
          </p:cNvSpPr>
          <p:nvPr>
            <p:ph type="subTitle" idx="1"/>
          </p:nvPr>
        </p:nvSpPr>
        <p:spPr>
          <a:xfrm rot="10800000" flipV="1">
            <a:off x="1433875" y="1681770"/>
            <a:ext cx="6085521" cy="595102"/>
          </a:xfrm>
        </p:spPr>
        <p:txBody>
          <a:bodyPr>
            <a:noAutofit/>
          </a:bodyPr>
          <a:lstStyle/>
          <a:p>
            <a:r>
              <a:rPr lang="en-US" dirty="0">
                <a:solidFill>
                  <a:schemeClr val="tx1"/>
                </a:solidFill>
              </a:rPr>
              <a:t>Basic image processing</a:t>
            </a:r>
          </a:p>
        </p:txBody>
      </p:sp>
      <p:pic>
        <p:nvPicPr>
          <p:cNvPr id="4" name="Picture 3" descr="DTUhouse.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2394" y="2221213"/>
            <a:ext cx="2691173" cy="2016506"/>
          </a:xfrm>
          <a:prstGeom prst="rect">
            <a:avLst/>
          </a:prstGeom>
        </p:spPr>
      </p:pic>
      <p:pic>
        <p:nvPicPr>
          <p:cNvPr id="5" name="Picture 4" descr="houseedges.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77138" y="2185609"/>
            <a:ext cx="3249206" cy="2235637"/>
          </a:xfrm>
          <a:prstGeom prst="rect">
            <a:avLst/>
          </a:prstGeom>
        </p:spPr>
      </p:pic>
      <p:pic>
        <p:nvPicPr>
          <p:cNvPr id="6" name="Picture 5" descr="GaussHouse.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40823" y="2168288"/>
            <a:ext cx="3165900" cy="2235636"/>
          </a:xfrm>
          <a:prstGeom prst="rect">
            <a:avLst/>
          </a:prstGeom>
        </p:spPr>
      </p:pic>
      <p:sp>
        <p:nvSpPr>
          <p:cNvPr id="7" name="Tekstfelt 6">
            <a:extLst>
              <a:ext uri="{FF2B5EF4-FFF2-40B4-BE49-F238E27FC236}">
                <a16:creationId xmlns:a16="http://schemas.microsoft.com/office/drawing/2014/main" id="{9BA206AF-F917-AA4A-852E-90986AB3F369}"/>
              </a:ext>
            </a:extLst>
          </p:cNvPr>
          <p:cNvSpPr txBox="1"/>
          <p:nvPr/>
        </p:nvSpPr>
        <p:spPr>
          <a:xfrm>
            <a:off x="683568" y="4890443"/>
            <a:ext cx="8212505" cy="646331"/>
          </a:xfrm>
          <a:prstGeom prst="rect">
            <a:avLst/>
          </a:prstGeom>
          <a:noFill/>
        </p:spPr>
        <p:txBody>
          <a:bodyPr wrap="none" rtlCol="0">
            <a:spAutoFit/>
          </a:bodyPr>
          <a:lstStyle/>
          <a:p>
            <a:r>
              <a:rPr lang="en-US" dirty="0"/>
              <a:t>Linear position invariant filtering (aka convolutions) is the most frequent image </a:t>
            </a:r>
          </a:p>
          <a:p>
            <a:r>
              <a:rPr lang="en-US" dirty="0"/>
              <a:t>processing operation in both classical vision and recent neural networks.</a:t>
            </a:r>
          </a:p>
        </p:txBody>
      </p:sp>
    </p:spTree>
    <p:extLst>
      <p:ext uri="{BB962C8B-B14F-4D97-AF65-F5344CB8AC3E}">
        <p14:creationId xmlns:p14="http://schemas.microsoft.com/office/powerpoint/2010/main" val="36559792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5830938" cy="871958"/>
          </a:xfrm>
        </p:spPr>
        <p:txBody>
          <a:bodyPr>
            <a:normAutofit fontScale="90000"/>
          </a:bodyPr>
          <a:lstStyle/>
          <a:p>
            <a:r>
              <a:rPr lang="en-US" sz="3600" dirty="0"/>
              <a:t>What is filtering good for ?</a:t>
            </a:r>
          </a:p>
        </p:txBody>
      </p:sp>
      <p:sp>
        <p:nvSpPr>
          <p:cNvPr id="3" name="Content Placeholder 2"/>
          <p:cNvSpPr>
            <a:spLocks noGrp="1"/>
          </p:cNvSpPr>
          <p:nvPr>
            <p:ph idx="1"/>
          </p:nvPr>
        </p:nvSpPr>
        <p:spPr/>
        <p:txBody>
          <a:bodyPr>
            <a:normAutofit/>
          </a:bodyPr>
          <a:lstStyle/>
          <a:p>
            <a:pPr marL="514350" indent="-514350">
              <a:buFont typeface="+mj-lt"/>
              <a:buAutoNum type="arabicPeriod"/>
            </a:pPr>
            <a:r>
              <a:rPr lang="en-US" sz="2800" dirty="0"/>
              <a:t>Noise reduction</a:t>
            </a:r>
          </a:p>
          <a:p>
            <a:pPr marL="514350" indent="-514350">
              <a:buFont typeface="+mj-lt"/>
              <a:buAutoNum type="arabicPeriod"/>
            </a:pPr>
            <a:r>
              <a:rPr lang="en-US" sz="2800" dirty="0"/>
              <a:t>Elimination of image quantization effects and conversion from integers to floats</a:t>
            </a:r>
          </a:p>
          <a:p>
            <a:pPr marL="514350" indent="-514350">
              <a:buFont typeface="+mj-lt"/>
              <a:buAutoNum type="arabicPeriod"/>
            </a:pPr>
            <a:r>
              <a:rPr lang="en-US" sz="2800" dirty="0"/>
              <a:t>Anti aliasing when up/down-sampling</a:t>
            </a:r>
          </a:p>
          <a:p>
            <a:pPr marL="514350" indent="-514350">
              <a:buFont typeface="+mj-lt"/>
              <a:buAutoNum type="arabicPeriod"/>
            </a:pPr>
            <a:r>
              <a:rPr lang="en-US" sz="2800" dirty="0"/>
              <a:t>Estimation of image derivatives</a:t>
            </a:r>
          </a:p>
          <a:p>
            <a:pPr marL="514350" indent="-514350">
              <a:buFont typeface="+mj-lt"/>
              <a:buAutoNum type="arabicPeriod"/>
            </a:pPr>
            <a:r>
              <a:rPr lang="en-US" sz="2800" dirty="0"/>
              <a:t>Enhancement of specific structures</a:t>
            </a:r>
          </a:p>
          <a:p>
            <a:pPr marL="514350" indent="-514350">
              <a:buFont typeface="+mj-lt"/>
              <a:buAutoNum type="arabicPeriod"/>
            </a:pPr>
            <a:r>
              <a:rPr lang="en-US" sz="2800" dirty="0"/>
              <a:t>Detection of image features such as edges and corners</a:t>
            </a:r>
          </a:p>
        </p:txBody>
      </p:sp>
    </p:spTree>
    <p:extLst>
      <p:ext uri="{BB962C8B-B14F-4D97-AF65-F5344CB8AC3E}">
        <p14:creationId xmlns:p14="http://schemas.microsoft.com/office/powerpoint/2010/main" val="12051031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9189" y="274638"/>
            <a:ext cx="2275386" cy="681049"/>
          </a:xfrm>
        </p:spPr>
        <p:txBody>
          <a:bodyPr>
            <a:normAutofit/>
          </a:bodyPr>
          <a:lstStyle/>
          <a:p>
            <a:r>
              <a:rPr lang="en-US" sz="3200" dirty="0" err="1">
                <a:solidFill>
                  <a:srgbClr val="3366FF"/>
                </a:solidFill>
              </a:rPr>
              <a:t>Filtrering</a:t>
            </a:r>
            <a:endParaRPr lang="en-US" sz="3200" dirty="0">
              <a:solidFill>
                <a:srgbClr val="3366FF"/>
              </a:solidFill>
            </a:endParaRPr>
          </a:p>
        </p:txBody>
      </p:sp>
      <p:sp>
        <p:nvSpPr>
          <p:cNvPr id="3" name="Content Placeholder 2"/>
          <p:cNvSpPr>
            <a:spLocks noGrp="1"/>
          </p:cNvSpPr>
          <p:nvPr>
            <p:ph idx="1"/>
          </p:nvPr>
        </p:nvSpPr>
        <p:spPr>
          <a:xfrm>
            <a:off x="251520" y="1556792"/>
            <a:ext cx="8435280" cy="4956972"/>
          </a:xfrm>
        </p:spPr>
        <p:txBody>
          <a:bodyPr/>
          <a:lstStyle/>
          <a:p>
            <a:r>
              <a:rPr lang="en-US" dirty="0"/>
              <a:t>Almost all filtering is local, i.e. the filter response in a pixel is computed based on an image patch centered at the pixel.</a:t>
            </a:r>
          </a:p>
          <a:p>
            <a:pPr marL="0" indent="0">
              <a:buNone/>
            </a:pPr>
            <a:endParaRPr lang="en-US" dirty="0"/>
          </a:p>
          <a:p>
            <a:r>
              <a:rPr lang="en-US" dirty="0"/>
              <a:t>Almost all filters are linear and position invariant, implying that the filtering may be described by a </a:t>
            </a:r>
            <a:r>
              <a:rPr lang="en-US" dirty="0">
                <a:solidFill>
                  <a:srgbClr val="FF0000"/>
                </a:solidFill>
              </a:rPr>
              <a:t>convolution</a:t>
            </a:r>
            <a:r>
              <a:rPr lang="en-US" dirty="0"/>
              <a:t>.</a:t>
            </a:r>
          </a:p>
        </p:txBody>
      </p:sp>
      <p:pic>
        <p:nvPicPr>
          <p:cNvPr id="4" name="Picture 3" descr="FIRFiltering.jp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59212" y="4372050"/>
            <a:ext cx="4601020" cy="2141713"/>
          </a:xfrm>
          <a:prstGeom prst="rect">
            <a:avLst/>
          </a:prstGeom>
        </p:spPr>
      </p:pic>
    </p:spTree>
    <p:extLst>
      <p:ext uri="{BB962C8B-B14F-4D97-AF65-F5344CB8AC3E}">
        <p14:creationId xmlns:p14="http://schemas.microsoft.com/office/powerpoint/2010/main" val="2263500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3088497" cy="857097"/>
          </a:xfrm>
        </p:spPr>
        <p:txBody>
          <a:bodyPr>
            <a:normAutofit/>
          </a:bodyPr>
          <a:lstStyle/>
          <a:p>
            <a:r>
              <a:rPr lang="en-US" dirty="0">
                <a:solidFill>
                  <a:srgbClr val="3366FF"/>
                </a:solidFill>
              </a:rPr>
              <a:t>Convolutions</a:t>
            </a:r>
          </a:p>
        </p:txBody>
      </p:sp>
      <p:sp>
        <p:nvSpPr>
          <p:cNvPr id="3" name="Content Placeholder 2"/>
          <p:cNvSpPr>
            <a:spLocks noGrp="1"/>
          </p:cNvSpPr>
          <p:nvPr>
            <p:ph idx="1"/>
          </p:nvPr>
        </p:nvSpPr>
        <p:spPr>
          <a:xfrm>
            <a:off x="323528" y="1556792"/>
            <a:ext cx="8397612" cy="5107601"/>
          </a:xfrm>
        </p:spPr>
        <p:txBody>
          <a:bodyPr>
            <a:normAutofit/>
          </a:bodyPr>
          <a:lstStyle/>
          <a:p>
            <a:r>
              <a:rPr lang="en-US" dirty="0"/>
              <a:t>Filtering by discrete convolution</a:t>
            </a:r>
          </a:p>
          <a:p>
            <a:pPr lvl="1"/>
            <a:r>
              <a:rPr lang="en-US" dirty="0"/>
              <a:t>A filter is defined by a filter kernel </a:t>
            </a:r>
            <a:r>
              <a:rPr lang="en-US" i="1" dirty="0"/>
              <a:t>h</a:t>
            </a:r>
            <a:r>
              <a:rPr lang="en-US" dirty="0"/>
              <a:t>(</a:t>
            </a:r>
            <a:r>
              <a:rPr lang="en-US" i="1" dirty="0" err="1"/>
              <a:t>x,y</a:t>
            </a:r>
            <a:r>
              <a:rPr lang="en-US" dirty="0"/>
              <a:t>)</a:t>
            </a:r>
          </a:p>
          <a:p>
            <a:pPr lvl="1"/>
            <a:r>
              <a:rPr lang="en-US" dirty="0"/>
              <a:t>Filtering the image </a:t>
            </a:r>
            <a:r>
              <a:rPr lang="en-US" i="1" dirty="0"/>
              <a:t>I</a:t>
            </a:r>
            <a:r>
              <a:rPr lang="en-US" dirty="0"/>
              <a:t>(</a:t>
            </a:r>
            <a:r>
              <a:rPr lang="en-US" i="1" dirty="0" err="1"/>
              <a:t>x,y</a:t>
            </a:r>
            <a:r>
              <a:rPr lang="en-US" dirty="0"/>
              <a:t>) with the kernel </a:t>
            </a:r>
            <a:r>
              <a:rPr lang="en-US" i="1" dirty="0"/>
              <a:t>h</a:t>
            </a:r>
            <a:r>
              <a:rPr lang="en-US" dirty="0"/>
              <a:t>(</a:t>
            </a:r>
            <a:r>
              <a:rPr lang="en-US" i="1" dirty="0" err="1"/>
              <a:t>x,y</a:t>
            </a:r>
            <a:r>
              <a:rPr lang="en-US" dirty="0"/>
              <a:t>) is defined as</a:t>
            </a:r>
          </a:p>
          <a:p>
            <a:endParaRPr lang="en-US" dirty="0"/>
          </a:p>
          <a:p>
            <a:endParaRPr lang="en-US" dirty="0"/>
          </a:p>
          <a:p>
            <a:endParaRPr lang="en-US" dirty="0"/>
          </a:p>
          <a:p>
            <a:r>
              <a:rPr lang="en-US" dirty="0"/>
              <a:t>Consider filter kernels as images</a:t>
            </a:r>
          </a:p>
          <a:p>
            <a:pPr lvl="1"/>
            <a:r>
              <a:rPr lang="en-US" dirty="0"/>
              <a:t>They do not have to be of the same size as the image</a:t>
            </a:r>
          </a:p>
          <a:p>
            <a:pPr lvl="1"/>
            <a:r>
              <a:rPr lang="en-US" dirty="0"/>
              <a:t>Filtering slides the mirrored filter kernel across the image and compute the product sum at each location</a:t>
            </a:r>
          </a:p>
          <a:p>
            <a:pPr lvl="1"/>
            <a:r>
              <a:rPr lang="en-US" dirty="0"/>
              <a:t>The result R(</a:t>
            </a:r>
            <a:r>
              <a:rPr lang="en-US" dirty="0" err="1"/>
              <a:t>x,y</a:t>
            </a:r>
            <a:r>
              <a:rPr lang="en-US" dirty="0"/>
              <a:t>)  is called the filter response</a:t>
            </a:r>
          </a:p>
          <a:p>
            <a:pPr lvl="1"/>
            <a:r>
              <a:rPr lang="en-US" i="1" dirty="0"/>
              <a:t>R(</a:t>
            </a:r>
            <a:r>
              <a:rPr lang="en-US" i="1" dirty="0" err="1"/>
              <a:t>x,y</a:t>
            </a:r>
            <a:r>
              <a:rPr lang="en-US" i="1" dirty="0"/>
              <a:t>)</a:t>
            </a:r>
            <a:r>
              <a:rPr lang="en-US" dirty="0"/>
              <a:t> is an image of same size as the original image </a:t>
            </a:r>
            <a:r>
              <a:rPr lang="en-US" i="1" dirty="0"/>
              <a:t>I</a:t>
            </a:r>
          </a:p>
          <a:p>
            <a:endParaRPr lang="en-US" dirty="0"/>
          </a:p>
        </p:txBody>
      </p:sp>
      <p:graphicFrame>
        <p:nvGraphicFramePr>
          <p:cNvPr id="4" name="Object 3"/>
          <p:cNvGraphicFramePr>
            <a:graphicFrameLocks noChangeAspect="1"/>
          </p:cNvGraphicFramePr>
          <p:nvPr>
            <p:extLst>
              <p:ext uri="{D42A27DB-BD31-4B8C-83A1-F6EECF244321}">
                <p14:modId xmlns:p14="http://schemas.microsoft.com/office/powerpoint/2010/main" val="1251992535"/>
              </p:ext>
            </p:extLst>
          </p:nvPr>
        </p:nvGraphicFramePr>
        <p:xfrm>
          <a:off x="1259631" y="3123857"/>
          <a:ext cx="6259090" cy="737191"/>
        </p:xfrm>
        <a:graphic>
          <a:graphicData uri="http://schemas.openxmlformats.org/presentationml/2006/ole">
            <mc:AlternateContent xmlns:mc="http://schemas.openxmlformats.org/markup-compatibility/2006">
              <mc:Choice xmlns:v="urn:schemas-microsoft-com:vml" Requires="v">
                <p:oleObj spid="_x0000_s57441" name="Equation" r:id="rId3" imgW="3022600" imgH="355600" progId="Equation.3">
                  <p:embed/>
                </p:oleObj>
              </mc:Choice>
              <mc:Fallback>
                <p:oleObj name="Equation" r:id="rId3" imgW="3022600" imgH="35560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9631" y="3123857"/>
                        <a:ext cx="6259090" cy="737191"/>
                      </a:xfrm>
                      <a:prstGeom prst="rect">
                        <a:avLst/>
                      </a:prstGeom>
                      <a:noFill/>
                      <a:extLst>
                        <a:ext uri="{909E8E84-426E-40dd-AFC4-6F175D3DCCD1}">
                          <a14:hiddenFill xmlns:a14="http://schemas.microsoft.com/office/drawing/2010/main" xmlns="">
                            <a:solidFill>
                              <a:srgbClr val="FFFFFF"/>
                            </a:solidFill>
                          </a14:hiddenFill>
                        </a:ext>
                      </a:extLst>
                    </p:spPr>
                  </p:pic>
                </p:oleObj>
              </mc:Fallback>
            </mc:AlternateContent>
          </a:graphicData>
        </a:graphic>
      </p:graphicFrame>
    </p:spTree>
    <p:extLst>
      <p:ext uri="{BB962C8B-B14F-4D97-AF65-F5344CB8AC3E}">
        <p14:creationId xmlns:p14="http://schemas.microsoft.com/office/powerpoint/2010/main" val="33178849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ktangel 3">
            <a:extLst>
              <a:ext uri="{FF2B5EF4-FFF2-40B4-BE49-F238E27FC236}">
                <a16:creationId xmlns:a16="http://schemas.microsoft.com/office/drawing/2014/main" id="{F6BE9BCE-E0ED-7241-B9B6-16EE88FE4E06}"/>
              </a:ext>
            </a:extLst>
          </p:cNvPr>
          <p:cNvSpPr/>
          <p:nvPr/>
        </p:nvSpPr>
        <p:spPr>
          <a:xfrm>
            <a:off x="2147146" y="0"/>
            <a:ext cx="4849709" cy="6858000"/>
          </a:xfrm>
          <a:prstGeom prst="rect">
            <a:avLst/>
          </a:prstGeom>
          <a:solidFill>
            <a:srgbClr val="255D8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da-DK" dirty="0"/>
          </a:p>
        </p:txBody>
      </p:sp>
      <p:grpSp>
        <p:nvGrpSpPr>
          <p:cNvPr id="25" name="Gruppe 24">
            <a:extLst>
              <a:ext uri="{FF2B5EF4-FFF2-40B4-BE49-F238E27FC236}">
                <a16:creationId xmlns:a16="http://schemas.microsoft.com/office/drawing/2014/main" id="{746126BF-4BB5-8F46-A8D8-5EE8E0147C20}"/>
              </a:ext>
            </a:extLst>
          </p:cNvPr>
          <p:cNvGrpSpPr/>
          <p:nvPr/>
        </p:nvGrpSpPr>
        <p:grpSpPr>
          <a:xfrm>
            <a:off x="2460604" y="1915473"/>
            <a:ext cx="4271160" cy="1441824"/>
            <a:chOff x="7460999" y="5257479"/>
            <a:chExt cx="2480400" cy="837314"/>
          </a:xfrm>
        </p:grpSpPr>
        <p:pic>
          <p:nvPicPr>
            <p:cNvPr id="26" name="Billede 25">
              <a:extLst>
                <a:ext uri="{FF2B5EF4-FFF2-40B4-BE49-F238E27FC236}">
                  <a16:creationId xmlns:a16="http://schemas.microsoft.com/office/drawing/2014/main" id="{266930E4-B4A7-B74A-9AF2-5CA873B64069}"/>
                </a:ext>
              </a:extLst>
            </p:cNvPr>
            <p:cNvPicPr>
              <a:picLocks noChangeAspect="1"/>
            </p:cNvPicPr>
            <p:nvPr/>
          </p:nvPicPr>
          <p:blipFill rotWithShape="1">
            <a:blip r:embed="rId3"/>
            <a:srcRect l="19534" t="54292" r="20458" b="27259"/>
            <a:stretch/>
          </p:blipFill>
          <p:spPr>
            <a:xfrm>
              <a:off x="7461000" y="5665931"/>
              <a:ext cx="2479937" cy="428862"/>
            </a:xfrm>
            <a:prstGeom prst="rect">
              <a:avLst/>
            </a:prstGeom>
          </p:spPr>
        </p:pic>
        <p:pic>
          <p:nvPicPr>
            <p:cNvPr id="27" name="Billede 26">
              <a:extLst>
                <a:ext uri="{FF2B5EF4-FFF2-40B4-BE49-F238E27FC236}">
                  <a16:creationId xmlns:a16="http://schemas.microsoft.com/office/drawing/2014/main" id="{6CD8D6FF-1562-6F41-A8C8-948D4C4E5B7F}"/>
                </a:ext>
              </a:extLst>
            </p:cNvPr>
            <p:cNvPicPr>
              <a:picLocks noChangeAspect="1"/>
            </p:cNvPicPr>
            <p:nvPr/>
          </p:nvPicPr>
          <p:blipFill rotWithShape="1">
            <a:blip r:embed="rId3"/>
            <a:srcRect l="19482" t="27667" r="20661" b="54419"/>
            <a:stretch/>
          </p:blipFill>
          <p:spPr>
            <a:xfrm>
              <a:off x="7460999" y="5257479"/>
              <a:ext cx="2480400" cy="417555"/>
            </a:xfrm>
            <a:prstGeom prst="rect">
              <a:avLst/>
            </a:prstGeom>
          </p:spPr>
        </p:pic>
      </p:grpSp>
      <p:pic>
        <p:nvPicPr>
          <p:cNvPr id="45" name="Billede 44">
            <a:extLst>
              <a:ext uri="{FF2B5EF4-FFF2-40B4-BE49-F238E27FC236}">
                <a16:creationId xmlns:a16="http://schemas.microsoft.com/office/drawing/2014/main" id="{877DF64E-E60F-8444-AC64-377E499EAB54}"/>
              </a:ext>
            </a:extLst>
          </p:cNvPr>
          <p:cNvPicPr>
            <a:picLocks noChangeAspect="1"/>
          </p:cNvPicPr>
          <p:nvPr/>
        </p:nvPicPr>
        <p:blipFill>
          <a:blip r:embed="rId4"/>
          <a:stretch>
            <a:fillRect/>
          </a:stretch>
        </p:blipFill>
        <p:spPr>
          <a:xfrm>
            <a:off x="2432192" y="5429368"/>
            <a:ext cx="1716564" cy="1151188"/>
          </a:xfrm>
          <a:prstGeom prst="rect">
            <a:avLst/>
          </a:prstGeom>
        </p:spPr>
      </p:pic>
      <p:pic>
        <p:nvPicPr>
          <p:cNvPr id="12" name="Billede 11">
            <a:extLst>
              <a:ext uri="{FF2B5EF4-FFF2-40B4-BE49-F238E27FC236}">
                <a16:creationId xmlns:a16="http://schemas.microsoft.com/office/drawing/2014/main" id="{BE35ADD2-2510-9D43-8793-7FC456224443}"/>
              </a:ext>
            </a:extLst>
          </p:cNvPr>
          <p:cNvPicPr>
            <a:picLocks noChangeAspect="1"/>
          </p:cNvPicPr>
          <p:nvPr/>
        </p:nvPicPr>
        <p:blipFill>
          <a:blip r:embed="rId5"/>
          <a:stretch>
            <a:fillRect/>
          </a:stretch>
        </p:blipFill>
        <p:spPr>
          <a:xfrm>
            <a:off x="5871445" y="153071"/>
            <a:ext cx="971155" cy="971155"/>
          </a:xfrm>
          <a:prstGeom prst="rect">
            <a:avLst/>
          </a:prstGeom>
        </p:spPr>
      </p:pic>
      <p:sp>
        <p:nvSpPr>
          <p:cNvPr id="43" name="Tekstfelt 42">
            <a:extLst>
              <a:ext uri="{FF2B5EF4-FFF2-40B4-BE49-F238E27FC236}">
                <a16:creationId xmlns:a16="http://schemas.microsoft.com/office/drawing/2014/main" id="{64C41841-5071-084F-A60F-274152841D27}"/>
              </a:ext>
            </a:extLst>
          </p:cNvPr>
          <p:cNvSpPr txBox="1"/>
          <p:nvPr/>
        </p:nvSpPr>
        <p:spPr>
          <a:xfrm>
            <a:off x="2417379" y="249777"/>
            <a:ext cx="4395594" cy="1209305"/>
          </a:xfrm>
          <a:prstGeom prst="rect">
            <a:avLst/>
          </a:prstGeom>
          <a:noFill/>
        </p:spPr>
        <p:txBody>
          <a:bodyPr wrap="square" rtlCol="0">
            <a:spAutoFit/>
          </a:bodyPr>
          <a:lstStyle/>
          <a:p>
            <a:r>
              <a:rPr lang="da-DK" sz="3629" b="1" dirty="0">
                <a:solidFill>
                  <a:schemeClr val="bg1"/>
                </a:solidFill>
              </a:rPr>
              <a:t>Corona – guidelines</a:t>
            </a:r>
          </a:p>
        </p:txBody>
      </p:sp>
      <p:sp>
        <p:nvSpPr>
          <p:cNvPr id="14" name="Tekstfelt 13">
            <a:extLst>
              <a:ext uri="{FF2B5EF4-FFF2-40B4-BE49-F238E27FC236}">
                <a16:creationId xmlns:a16="http://schemas.microsoft.com/office/drawing/2014/main" id="{F3B9D7B2-5141-1840-BF05-CAA0AD4C900F}"/>
              </a:ext>
            </a:extLst>
          </p:cNvPr>
          <p:cNvSpPr txBox="1"/>
          <p:nvPr/>
        </p:nvSpPr>
        <p:spPr>
          <a:xfrm>
            <a:off x="2432192" y="1264242"/>
            <a:ext cx="4211906" cy="957891"/>
          </a:xfrm>
          <a:prstGeom prst="rect">
            <a:avLst/>
          </a:prstGeom>
          <a:noFill/>
        </p:spPr>
        <p:txBody>
          <a:bodyPr wrap="square" rtlCol="0">
            <a:spAutoFit/>
          </a:bodyPr>
          <a:lstStyle/>
          <a:p>
            <a:r>
              <a:rPr lang="da-DK" sz="1996" b="1" dirty="0">
                <a:solidFill>
                  <a:schemeClr val="bg1"/>
                </a:solidFill>
                <a:latin typeface="Arial" panose="020B0604020202020204" pitchFamily="34" charset="0"/>
                <a:cs typeface="Arial" panose="020B0604020202020204" pitchFamily="34" charset="0"/>
              </a:rPr>
              <a:t>Brug af håndsprit</a:t>
            </a:r>
          </a:p>
          <a:p>
            <a:r>
              <a:rPr lang="en-gb" sz="1996" b="1" dirty="0">
                <a:solidFill>
                  <a:schemeClr val="accent5">
                    <a:lumMod val="40000"/>
                    <a:lumOff val="60000"/>
                  </a:schemeClr>
                </a:solidFill>
              </a:rPr>
              <a:t>Hand disinfectant</a:t>
            </a:r>
          </a:p>
          <a:p>
            <a:endParaRPr lang="da-DK" sz="1633" b="1" dirty="0">
              <a:solidFill>
                <a:schemeClr val="bg1"/>
              </a:solidFill>
              <a:latin typeface="Arial" panose="020B0604020202020204" pitchFamily="34" charset="0"/>
              <a:cs typeface="Arial" panose="020B0604020202020204" pitchFamily="34" charset="0"/>
            </a:endParaRPr>
          </a:p>
        </p:txBody>
      </p:sp>
      <p:sp>
        <p:nvSpPr>
          <p:cNvPr id="17" name="Tekstfelt 16">
            <a:extLst>
              <a:ext uri="{FF2B5EF4-FFF2-40B4-BE49-F238E27FC236}">
                <a16:creationId xmlns:a16="http://schemas.microsoft.com/office/drawing/2014/main" id="{08A92B99-6679-4942-A9D8-88CCB8DFE26F}"/>
              </a:ext>
            </a:extLst>
          </p:cNvPr>
          <p:cNvSpPr txBox="1"/>
          <p:nvPr/>
        </p:nvSpPr>
        <p:spPr>
          <a:xfrm>
            <a:off x="2432192" y="3542377"/>
            <a:ext cx="4211906" cy="874085"/>
          </a:xfrm>
          <a:prstGeom prst="rect">
            <a:avLst/>
          </a:prstGeom>
          <a:noFill/>
        </p:spPr>
        <p:txBody>
          <a:bodyPr wrap="square" rtlCol="0">
            <a:spAutoFit/>
          </a:bodyPr>
          <a:lstStyle/>
          <a:p>
            <a:pPr marL="207386" indent="-207386">
              <a:buFont typeface="Arial" panose="020B0604020202020204" pitchFamily="34" charset="0"/>
              <a:buChar char="•"/>
            </a:pPr>
            <a:r>
              <a:rPr lang="da-DK" sz="1270" dirty="0">
                <a:solidFill>
                  <a:schemeClr val="bg1"/>
                </a:solidFill>
                <a:latin typeface="Arial" panose="020B0604020202020204" pitchFamily="34" charset="0"/>
                <a:cs typeface="Arial" panose="020B0604020202020204" pitchFamily="34" charset="0"/>
              </a:rPr>
              <a:t>Skal bruges på rene og tørre hænder</a:t>
            </a:r>
          </a:p>
          <a:p>
            <a:pPr marL="207386" indent="-207386">
              <a:buFont typeface="Arial" panose="020B0604020202020204" pitchFamily="34" charset="0"/>
              <a:buChar char="•"/>
            </a:pPr>
            <a:r>
              <a:rPr lang="da-DK" sz="1270" i="1" dirty="0">
                <a:solidFill>
                  <a:schemeClr val="bg1"/>
                </a:solidFill>
                <a:latin typeface="Arial" panose="020B0604020202020204" pitchFamily="34" charset="0"/>
                <a:cs typeface="Arial" panose="020B0604020202020204" pitchFamily="34" charset="0"/>
              </a:rPr>
              <a:t>Er hænderne våde, mindskes effekten</a:t>
            </a:r>
          </a:p>
          <a:p>
            <a:pPr marL="207386" indent="-207386">
              <a:buFont typeface="Arial" panose="020B0604020202020204" pitchFamily="34" charset="0"/>
              <a:buChar char="•"/>
            </a:pPr>
            <a:r>
              <a:rPr lang="da-DK" sz="1270" dirty="0">
                <a:solidFill>
                  <a:schemeClr val="bg1"/>
                </a:solidFill>
                <a:latin typeface="Arial" panose="020B0604020202020204" pitchFamily="34" charset="0"/>
                <a:cs typeface="Arial" panose="020B0604020202020204" pitchFamily="34" charset="0"/>
              </a:rPr>
              <a:t>Skal gnides ind i ca. 30 sekunder. </a:t>
            </a:r>
          </a:p>
          <a:p>
            <a:pPr marL="207386" indent="-207386">
              <a:buFont typeface="Arial" panose="020B0604020202020204" pitchFamily="34" charset="0"/>
              <a:buChar char="•"/>
            </a:pPr>
            <a:r>
              <a:rPr lang="da-DK" sz="1270" dirty="0">
                <a:solidFill>
                  <a:schemeClr val="bg1"/>
                </a:solidFill>
                <a:latin typeface="Arial" panose="020B0604020202020204" pitchFamily="34" charset="0"/>
                <a:cs typeface="Arial" panose="020B0604020202020204" pitchFamily="34" charset="0"/>
              </a:rPr>
              <a:t>Brug de samme greb som ved håndvask.</a:t>
            </a:r>
          </a:p>
        </p:txBody>
      </p:sp>
      <p:sp>
        <p:nvSpPr>
          <p:cNvPr id="18" name="Tekstfelt 17">
            <a:extLst>
              <a:ext uri="{FF2B5EF4-FFF2-40B4-BE49-F238E27FC236}">
                <a16:creationId xmlns:a16="http://schemas.microsoft.com/office/drawing/2014/main" id="{3B683037-4A6B-0D4B-8C7C-D3B11163B9DB}"/>
              </a:ext>
            </a:extLst>
          </p:cNvPr>
          <p:cNvSpPr txBox="1"/>
          <p:nvPr/>
        </p:nvSpPr>
        <p:spPr>
          <a:xfrm>
            <a:off x="2432192" y="4502882"/>
            <a:ext cx="4211906" cy="1069524"/>
          </a:xfrm>
          <a:prstGeom prst="rect">
            <a:avLst/>
          </a:prstGeom>
          <a:noFill/>
        </p:spPr>
        <p:txBody>
          <a:bodyPr wrap="square" rtlCol="0">
            <a:spAutoFit/>
          </a:bodyPr>
          <a:lstStyle/>
          <a:p>
            <a:pPr marL="207386" indent="-207386">
              <a:buFont typeface="Arial" panose="020B0604020202020204" pitchFamily="34" charset="0"/>
              <a:buChar char="•"/>
            </a:pPr>
            <a:r>
              <a:rPr lang="en-gb" sz="1270" dirty="0">
                <a:solidFill>
                  <a:schemeClr val="accent5">
                    <a:lumMod val="40000"/>
                    <a:lumOff val="60000"/>
                  </a:schemeClr>
                </a:solidFill>
              </a:rPr>
              <a:t>Must be used on clean and dry hands</a:t>
            </a:r>
          </a:p>
          <a:p>
            <a:pPr marL="207386" indent="-207386">
              <a:buFont typeface="Arial" panose="020B0604020202020204" pitchFamily="34" charset="0"/>
              <a:buChar char="•"/>
            </a:pPr>
            <a:r>
              <a:rPr lang="en-gb" sz="1270" i="1" dirty="0">
                <a:solidFill>
                  <a:schemeClr val="accent5">
                    <a:lumMod val="40000"/>
                    <a:lumOff val="60000"/>
                  </a:schemeClr>
                </a:solidFill>
              </a:rPr>
              <a:t>Wet hands reduce the effect</a:t>
            </a:r>
          </a:p>
          <a:p>
            <a:pPr marL="207386" indent="-207386">
              <a:buFont typeface="Arial" panose="020B0604020202020204" pitchFamily="34" charset="0"/>
              <a:buChar char="•"/>
            </a:pPr>
            <a:r>
              <a:rPr lang="en-gb" sz="1270" dirty="0">
                <a:solidFill>
                  <a:schemeClr val="accent5">
                    <a:lumMod val="40000"/>
                    <a:lumOff val="60000"/>
                  </a:schemeClr>
                </a:solidFill>
              </a:rPr>
              <a:t>Rub in for approx. 30 seconds. </a:t>
            </a:r>
          </a:p>
          <a:p>
            <a:pPr marL="207386" indent="-207386">
              <a:buFont typeface="Arial" panose="020B0604020202020204" pitchFamily="34" charset="0"/>
              <a:buChar char="•"/>
            </a:pPr>
            <a:r>
              <a:rPr lang="en-gb" sz="1270" dirty="0">
                <a:solidFill>
                  <a:schemeClr val="accent5">
                    <a:lumMod val="40000"/>
                    <a:lumOff val="60000"/>
                  </a:schemeClr>
                </a:solidFill>
              </a:rPr>
              <a:t>Use the same procedures as for hand washing.</a:t>
            </a:r>
          </a:p>
          <a:p>
            <a:pPr marL="207386" indent="-207386">
              <a:buFont typeface="Arial" panose="020B0604020202020204" pitchFamily="34" charset="0"/>
              <a:buChar char="•"/>
            </a:pPr>
            <a:endParaRPr lang="da-DK" sz="1270" dirty="0">
              <a:solidFill>
                <a:schemeClr val="accent5">
                  <a:lumMod val="40000"/>
                  <a:lumOff val="6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10059975"/>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a:t>
            </a:r>
          </a:p>
        </p:txBody>
      </p:sp>
      <p:sp>
        <p:nvSpPr>
          <p:cNvPr id="3" name="Content Placeholder 2"/>
          <p:cNvSpPr>
            <a:spLocks noGrp="1"/>
          </p:cNvSpPr>
          <p:nvPr>
            <p:ph idx="1"/>
          </p:nvPr>
        </p:nvSpPr>
        <p:spPr>
          <a:xfrm>
            <a:off x="457200" y="1600200"/>
            <a:ext cx="8229600" cy="4983162"/>
          </a:xfrm>
        </p:spPr>
        <p:txBody>
          <a:bodyPr/>
          <a:lstStyle/>
          <a:p>
            <a:r>
              <a:rPr lang="en-US" dirty="0"/>
              <a:t>Examples of computer vision problems</a:t>
            </a:r>
          </a:p>
          <a:p>
            <a:r>
              <a:rPr lang="en-US" dirty="0"/>
              <a:t>Image formation:</a:t>
            </a:r>
          </a:p>
          <a:p>
            <a:pPr lvl="1"/>
            <a:r>
              <a:rPr lang="en-US" dirty="0"/>
              <a:t>Pinhole camera model</a:t>
            </a:r>
          </a:p>
          <a:p>
            <a:pPr lvl="1"/>
            <a:r>
              <a:rPr lang="en-US" dirty="0"/>
              <a:t>The human eye is a “camera”</a:t>
            </a:r>
          </a:p>
          <a:p>
            <a:r>
              <a:rPr lang="en-US" dirty="0"/>
              <a:t>Image representation:</a:t>
            </a:r>
          </a:p>
          <a:p>
            <a:pPr lvl="1"/>
            <a:r>
              <a:rPr lang="en-US" dirty="0"/>
              <a:t>At the bottom: Digital images as an array of pixels</a:t>
            </a:r>
          </a:p>
          <a:p>
            <a:pPr lvl="1"/>
            <a:r>
              <a:rPr lang="en-US" dirty="0"/>
              <a:t>Pixel values are difficult to interpret</a:t>
            </a:r>
          </a:p>
          <a:p>
            <a:pPr marL="400050"/>
            <a:r>
              <a:rPr lang="en-US" dirty="0"/>
              <a:t>Intro to filtering by convolutions</a:t>
            </a:r>
          </a:p>
          <a:p>
            <a:pPr marL="57150" indent="0">
              <a:buNone/>
            </a:pPr>
            <a:endParaRPr lang="en-US" dirty="0"/>
          </a:p>
          <a:p>
            <a:pPr marL="57150" indent="0">
              <a:buNone/>
            </a:pPr>
            <a:r>
              <a:rPr lang="en-US" sz="2000" dirty="0">
                <a:solidFill>
                  <a:srgbClr val="000090"/>
                </a:solidFill>
              </a:rPr>
              <a:t>Wednesday, you will refresh your knowledge on linear algebra and learn new tricks enabling non-trivial computer vision</a:t>
            </a:r>
          </a:p>
          <a:p>
            <a:pPr marL="57150" indent="0">
              <a:buNone/>
            </a:pPr>
            <a:endParaRPr lang="en-US" sz="2000" dirty="0">
              <a:solidFill>
                <a:srgbClr val="000090"/>
              </a:solidFill>
            </a:endParaRPr>
          </a:p>
          <a:p>
            <a:pPr marL="57150" indent="0">
              <a:buNone/>
            </a:pPr>
            <a:r>
              <a:rPr lang="en-US" sz="2000" dirty="0">
                <a:solidFill>
                  <a:srgbClr val="000090"/>
                </a:solidFill>
              </a:rPr>
              <a:t>Remember paper, pencil and laptop for your TA-session</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18E6B7-1FF5-B247-B30D-552FCEBDA2A7}"/>
              </a:ext>
            </a:extLst>
          </p:cNvPr>
          <p:cNvSpPr>
            <a:spLocks noGrp="1"/>
          </p:cNvSpPr>
          <p:nvPr>
            <p:ph type="title"/>
          </p:nvPr>
        </p:nvSpPr>
        <p:spPr/>
        <p:txBody>
          <a:bodyPr/>
          <a:lstStyle/>
          <a:p>
            <a:r>
              <a:rPr lang="en-US" dirty="0"/>
              <a:t>Repeated announcement</a:t>
            </a:r>
          </a:p>
        </p:txBody>
      </p:sp>
      <p:pic>
        <p:nvPicPr>
          <p:cNvPr id="5" name="Pladsholder til indhold 4">
            <a:extLst>
              <a:ext uri="{FF2B5EF4-FFF2-40B4-BE49-F238E27FC236}">
                <a16:creationId xmlns:a16="http://schemas.microsoft.com/office/drawing/2014/main" id="{B85AE50B-C5BA-6B4F-9247-7E6B3390FD3A}"/>
              </a:ext>
            </a:extLst>
          </p:cNvPr>
          <p:cNvPicPr>
            <a:picLocks noGrp="1" noChangeAspect="1"/>
          </p:cNvPicPr>
          <p:nvPr>
            <p:ph idx="1"/>
          </p:nvPr>
        </p:nvPicPr>
        <p:blipFill>
          <a:blip r:embed="rId2"/>
          <a:stretch>
            <a:fillRect/>
          </a:stretch>
        </p:blipFill>
        <p:spPr>
          <a:xfrm>
            <a:off x="548922" y="1600200"/>
            <a:ext cx="8046156" cy="4525963"/>
          </a:xfrm>
        </p:spPr>
      </p:pic>
    </p:spTree>
    <p:extLst>
      <p:ext uri="{BB962C8B-B14F-4D97-AF65-F5344CB8AC3E}">
        <p14:creationId xmlns:p14="http://schemas.microsoft.com/office/powerpoint/2010/main" val="36505746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Color, Shading and Shadows also concerns us</a:t>
            </a:r>
          </a:p>
        </p:txBody>
      </p:sp>
      <p:pic>
        <p:nvPicPr>
          <p:cNvPr id="4" name="Content Placeholder 3" descr="roofTextures.pdf"/>
          <p:cNvPicPr>
            <a:picLocks noGrp="1" noChangeAspect="1"/>
          </p:cNvPicPr>
          <p:nvPr>
            <p:ph idx="1"/>
          </p:nvPr>
        </p:nvPicPr>
        <p:blipFill>
          <a:blip r:embed="rId3"/>
          <a:srcRect l="-37856" r="-37856"/>
          <a:stretch>
            <a:fillRect/>
          </a:stretch>
        </p:blipFill>
        <p:spPr/>
      </p:pic>
    </p:spTree>
    <p:extLst>
      <p:ext uri="{BB962C8B-B14F-4D97-AF65-F5344CB8AC3E}">
        <p14:creationId xmlns:p14="http://schemas.microsoft.com/office/powerpoint/2010/main" val="2485591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545EA54-9D93-DC47-B0D0-8BACE2A09DB3}"/>
              </a:ext>
            </a:extLst>
          </p:cNvPr>
          <p:cNvSpPr>
            <a:spLocks noGrp="1"/>
          </p:cNvSpPr>
          <p:nvPr>
            <p:ph type="title"/>
          </p:nvPr>
        </p:nvSpPr>
        <p:spPr/>
        <p:txBody>
          <a:bodyPr/>
          <a:lstStyle/>
          <a:p>
            <a:r>
              <a:rPr lang="en-US" dirty="0"/>
              <a:t>Announcement</a:t>
            </a:r>
          </a:p>
        </p:txBody>
      </p:sp>
      <p:pic>
        <p:nvPicPr>
          <p:cNvPr id="5" name="Pladsholder til indhold 4">
            <a:extLst>
              <a:ext uri="{FF2B5EF4-FFF2-40B4-BE49-F238E27FC236}">
                <a16:creationId xmlns:a16="http://schemas.microsoft.com/office/drawing/2014/main" id="{876208BD-222E-464B-ADAC-53B838D55F1D}"/>
              </a:ext>
            </a:extLst>
          </p:cNvPr>
          <p:cNvPicPr>
            <a:picLocks noGrp="1" noChangeAspect="1"/>
          </p:cNvPicPr>
          <p:nvPr>
            <p:ph idx="1"/>
          </p:nvPr>
        </p:nvPicPr>
        <p:blipFill>
          <a:blip r:embed="rId2"/>
          <a:stretch>
            <a:fillRect/>
          </a:stretch>
        </p:blipFill>
        <p:spPr>
          <a:xfrm>
            <a:off x="548922" y="1600200"/>
            <a:ext cx="8046156" cy="4525963"/>
          </a:xfrm>
        </p:spPr>
      </p:pic>
    </p:spTree>
    <p:extLst>
      <p:ext uri="{BB962C8B-B14F-4D97-AF65-F5344CB8AC3E}">
        <p14:creationId xmlns:p14="http://schemas.microsoft.com/office/powerpoint/2010/main" val="24616764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this course about?</a:t>
            </a:r>
          </a:p>
        </p:txBody>
      </p:sp>
      <p:pic>
        <p:nvPicPr>
          <p:cNvPr id="4" name="Content Placeholder 3" descr="introInfo.eps"/>
          <p:cNvPicPr>
            <a:picLocks noGrp="1" noChangeAspect="1"/>
          </p:cNvPicPr>
          <p:nvPr>
            <p:ph idx="1"/>
          </p:nvPr>
        </p:nvPicPr>
        <p:blipFill>
          <a:blip r:embed="rId3"/>
          <a:srcRect l="-12960" r="-12960"/>
          <a:stretch>
            <a:fillRect/>
          </a:stretch>
        </p:blipFill>
        <p:spPr>
          <a:xfrm>
            <a:off x="4644008" y="2204865"/>
            <a:ext cx="4053135" cy="2229068"/>
          </a:xfrm>
        </p:spPr>
      </p:pic>
      <p:sp>
        <p:nvSpPr>
          <p:cNvPr id="5" name="TextBox 4"/>
          <p:cNvSpPr txBox="1"/>
          <p:nvPr/>
        </p:nvSpPr>
        <p:spPr>
          <a:xfrm>
            <a:off x="467544" y="1628800"/>
            <a:ext cx="8229600" cy="3785652"/>
          </a:xfrm>
          <a:prstGeom prst="rect">
            <a:avLst/>
          </a:prstGeom>
          <a:noFill/>
        </p:spPr>
        <p:txBody>
          <a:bodyPr wrap="square" rtlCol="0">
            <a:spAutoFit/>
          </a:bodyPr>
          <a:lstStyle/>
          <a:p>
            <a:r>
              <a:rPr lang="en-US" sz="2400" dirty="0"/>
              <a:t>Computer Vision</a:t>
            </a:r>
          </a:p>
          <a:p>
            <a:endParaRPr lang="en-US" sz="2400" dirty="0"/>
          </a:p>
          <a:p>
            <a:r>
              <a:rPr lang="en-US" sz="2400" dirty="0"/>
              <a:t>Image </a:t>
            </a:r>
            <a:r>
              <a:rPr lang="en-US" sz="2400" dirty="0" err="1"/>
              <a:t>Procesing</a:t>
            </a:r>
            <a:endParaRPr lang="en-US" sz="2400" dirty="0"/>
          </a:p>
          <a:p>
            <a:endParaRPr lang="en-US" sz="2400" dirty="0"/>
          </a:p>
          <a:p>
            <a:endParaRPr lang="en-US" sz="2400" dirty="0"/>
          </a:p>
          <a:p>
            <a:endParaRPr lang="en-US" sz="2400" dirty="0"/>
          </a:p>
          <a:p>
            <a:endParaRPr lang="en-US" sz="2400" dirty="0"/>
          </a:p>
          <a:p>
            <a:endParaRPr lang="en-US" sz="2400" dirty="0"/>
          </a:p>
          <a:p>
            <a:r>
              <a:rPr lang="en-US" sz="2400" dirty="0"/>
              <a:t>Making computers see</a:t>
            </a:r>
          </a:p>
          <a:p>
            <a:endParaRPr lang="en-US" sz="24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Definitions of Computer Vision</a:t>
            </a:r>
          </a:p>
        </p:txBody>
      </p:sp>
      <p:sp>
        <p:nvSpPr>
          <p:cNvPr id="3" name="Content Placeholder 2"/>
          <p:cNvSpPr>
            <a:spLocks noGrp="1"/>
          </p:cNvSpPr>
          <p:nvPr>
            <p:ph idx="1"/>
          </p:nvPr>
        </p:nvSpPr>
        <p:spPr>
          <a:xfrm>
            <a:off x="457200" y="1600200"/>
            <a:ext cx="8229600" cy="4781128"/>
          </a:xfrm>
        </p:spPr>
        <p:txBody>
          <a:bodyPr/>
          <a:lstStyle/>
          <a:p>
            <a:r>
              <a:rPr lang="en-US" sz="2000" b="1" dirty="0"/>
              <a:t>Wikipedia: </a:t>
            </a:r>
            <a:r>
              <a:rPr lang="en-US" sz="2000" dirty="0"/>
              <a:t>An </a:t>
            </a:r>
            <a:r>
              <a:rPr lang="en-US" sz="2000" dirty="0">
                <a:hlinkClick r:id="rId3" tooltip="Interdisciplinarity">
                  <a:extLst>
                    <a:ext uri="{A12FA001-AC4F-418D-AE19-62706E023703}">
                      <ahyp:hlinkClr xmlns:ahyp="http://schemas.microsoft.com/office/drawing/2018/hyperlinkcolor" val="tx"/>
                    </a:ext>
                  </a:extLst>
                </a:hlinkClick>
              </a:rPr>
              <a:t>interdisciplinary field</a:t>
            </a:r>
            <a:r>
              <a:rPr lang="en-US" sz="2000" dirty="0"/>
              <a:t> that deals with how computers can be made to gain high-level understanding from </a:t>
            </a:r>
            <a:r>
              <a:rPr lang="en-US" sz="2000" dirty="0">
                <a:hlinkClick r:id="rId4" tooltip="Digital image">
                  <a:extLst>
                    <a:ext uri="{A12FA001-AC4F-418D-AE19-62706E023703}">
                      <ahyp:hlinkClr xmlns:ahyp="http://schemas.microsoft.com/office/drawing/2018/hyperlinkcolor" val="tx"/>
                    </a:ext>
                  </a:extLst>
                </a:hlinkClick>
              </a:rPr>
              <a:t>digital images</a:t>
            </a:r>
            <a:r>
              <a:rPr lang="en-US" sz="2000" dirty="0"/>
              <a:t> or </a:t>
            </a:r>
            <a:r>
              <a:rPr lang="en-US" sz="2000" dirty="0">
                <a:hlinkClick r:id="rId5" tooltip="Video">
                  <a:extLst>
                    <a:ext uri="{A12FA001-AC4F-418D-AE19-62706E023703}">
                      <ahyp:hlinkClr xmlns:ahyp="http://schemas.microsoft.com/office/drawing/2018/hyperlinkcolor" val="tx"/>
                    </a:ext>
                  </a:extLst>
                </a:hlinkClick>
              </a:rPr>
              <a:t>videos</a:t>
            </a:r>
            <a:r>
              <a:rPr lang="en-US" sz="2000" dirty="0"/>
              <a:t>. From the perspective of </a:t>
            </a:r>
            <a:r>
              <a:rPr lang="en-US" sz="2000" dirty="0">
                <a:hlinkClick r:id="rId6" tooltip="Engineering">
                  <a:extLst>
                    <a:ext uri="{A12FA001-AC4F-418D-AE19-62706E023703}">
                      <ahyp:hlinkClr xmlns:ahyp="http://schemas.microsoft.com/office/drawing/2018/hyperlinkcolor" val="tx"/>
                    </a:ext>
                  </a:extLst>
                </a:hlinkClick>
              </a:rPr>
              <a:t>engineering</a:t>
            </a:r>
            <a:r>
              <a:rPr lang="en-US" sz="2000" dirty="0"/>
              <a:t>, it seeks to automate tasks that the </a:t>
            </a:r>
            <a:r>
              <a:rPr lang="en-US" sz="2000" dirty="0">
                <a:hlinkClick r:id="rId7" tooltip="Human visual system">
                  <a:extLst>
                    <a:ext uri="{A12FA001-AC4F-418D-AE19-62706E023703}">
                      <ahyp:hlinkClr xmlns:ahyp="http://schemas.microsoft.com/office/drawing/2018/hyperlinkcolor" val="tx"/>
                    </a:ext>
                  </a:extLst>
                </a:hlinkClick>
              </a:rPr>
              <a:t>human visual system</a:t>
            </a:r>
            <a:r>
              <a:rPr lang="en-US" sz="2000" dirty="0"/>
              <a:t> can do.</a:t>
            </a:r>
          </a:p>
          <a:p>
            <a:endParaRPr lang="en-US" sz="2000" dirty="0"/>
          </a:p>
          <a:p>
            <a:r>
              <a:rPr lang="en-US" sz="2000" b="1" dirty="0"/>
              <a:t>Techopedia: </a:t>
            </a:r>
            <a:r>
              <a:rPr lang="en-US" sz="2000" dirty="0"/>
              <a:t>Computer vision is a field of computer science that works on enabling computers to see, identify and process images in the same way that human vision does, and then provide appropriate output. It is like imparting human intelligence and instincts to a computer. In reality though, it is a difficult task to enable computers to recognize images of different objects</a:t>
            </a:r>
            <a:r>
              <a:rPr lang="da-DK" sz="2000" dirty="0"/>
              <a:t>.</a:t>
            </a:r>
            <a:r>
              <a:rPr lang="da-DK" dirty="0"/>
              <a:t> </a:t>
            </a:r>
          </a:p>
          <a:p>
            <a:endParaRPr lang="da-DK" dirty="0"/>
          </a:p>
          <a:p>
            <a:r>
              <a:rPr lang="da-DK" b="1" dirty="0" err="1"/>
              <a:t>Science</a:t>
            </a:r>
            <a:r>
              <a:rPr lang="da-DK" dirty="0" err="1"/>
              <a:t>Daily</a:t>
            </a:r>
            <a:r>
              <a:rPr lang="da-DK" dirty="0"/>
              <a:t>: </a:t>
            </a:r>
            <a:r>
              <a:rPr lang="en-US" sz="2000" dirty="0"/>
              <a:t>Computer vision is the science and technology of machines that see.</a:t>
            </a:r>
            <a:endParaRPr lang="en-US" sz="2000" b="1"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Tentative plan for lectures</a:t>
            </a:r>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022721111"/>
              </p:ext>
            </p:extLst>
          </p:nvPr>
        </p:nvGraphicFramePr>
        <p:xfrm>
          <a:off x="457200" y="2057400"/>
          <a:ext cx="8229600" cy="4114800"/>
        </p:xfrm>
        <a:graphic>
          <a:graphicData uri="http://schemas.openxmlformats.org/drawingml/2006/table">
            <a:tbl>
              <a:tblPr firstRow="1" bandRow="1">
                <a:tableStyleId>{5C22544A-7EE6-4342-B048-85BDC9FD1C3A}</a:tableStyleId>
              </a:tblPr>
              <a:tblGrid>
                <a:gridCol w="990600">
                  <a:extLst>
                    <a:ext uri="{9D8B030D-6E8A-4147-A177-3AD203B41FA5}">
                      <a16:colId xmlns:a16="http://schemas.microsoft.com/office/drawing/2014/main" val="20000"/>
                    </a:ext>
                  </a:extLst>
                </a:gridCol>
                <a:gridCol w="7239000">
                  <a:extLst>
                    <a:ext uri="{9D8B030D-6E8A-4147-A177-3AD203B41FA5}">
                      <a16:colId xmlns:a16="http://schemas.microsoft.com/office/drawing/2014/main" val="20001"/>
                    </a:ext>
                  </a:extLst>
                </a:gridCol>
              </a:tblGrid>
              <a:tr h="370840">
                <a:tc>
                  <a:txBody>
                    <a:bodyPr/>
                    <a:lstStyle/>
                    <a:p>
                      <a:pPr algn="ctr"/>
                      <a:r>
                        <a:rPr lang="en-US" sz="2400" dirty="0"/>
                        <a:t>Week</a:t>
                      </a:r>
                    </a:p>
                  </a:txBody>
                  <a:tcPr/>
                </a:tc>
                <a:tc>
                  <a:txBody>
                    <a:bodyPr/>
                    <a:lstStyle/>
                    <a:p>
                      <a:r>
                        <a:rPr lang="en-US" sz="2400" dirty="0"/>
                        <a:t>Content</a:t>
                      </a:r>
                    </a:p>
                  </a:txBody>
                  <a:tcPr/>
                </a:tc>
                <a:extLst>
                  <a:ext uri="{0D108BD9-81ED-4DB2-BD59-A6C34878D82A}">
                    <a16:rowId xmlns:a16="http://schemas.microsoft.com/office/drawing/2014/main" val="10000"/>
                  </a:ext>
                </a:extLst>
              </a:tr>
              <a:tr h="370840">
                <a:tc>
                  <a:txBody>
                    <a:bodyPr/>
                    <a:lstStyle/>
                    <a:p>
                      <a:pPr algn="ctr"/>
                      <a:r>
                        <a:rPr lang="en-US" sz="2400" dirty="0"/>
                        <a:t>47</a:t>
                      </a:r>
                    </a:p>
                  </a:txBody>
                  <a:tcPr/>
                </a:tc>
                <a:tc>
                  <a:txBody>
                    <a:bodyPr/>
                    <a:lstStyle/>
                    <a:p>
                      <a:r>
                        <a:rPr lang="en-US" sz="2400" dirty="0"/>
                        <a:t>Filtering,</a:t>
                      </a:r>
                      <a:r>
                        <a:rPr lang="en-US" sz="2400" baseline="0" dirty="0"/>
                        <a:t> Linear algebra </a:t>
                      </a:r>
                      <a:endParaRPr lang="en-US" sz="2400" dirty="0"/>
                    </a:p>
                  </a:txBody>
                  <a:tcPr/>
                </a:tc>
                <a:extLst>
                  <a:ext uri="{0D108BD9-81ED-4DB2-BD59-A6C34878D82A}">
                    <a16:rowId xmlns:a16="http://schemas.microsoft.com/office/drawing/2014/main" val="10001"/>
                  </a:ext>
                </a:extLst>
              </a:tr>
              <a:tr h="370840">
                <a:tc>
                  <a:txBody>
                    <a:bodyPr/>
                    <a:lstStyle/>
                    <a:p>
                      <a:pPr algn="ctr"/>
                      <a:r>
                        <a:rPr lang="en-US" sz="2400" dirty="0"/>
                        <a:t>48</a:t>
                      </a:r>
                    </a:p>
                  </a:txBody>
                  <a:tcPr/>
                </a:tc>
                <a:tc>
                  <a:txBody>
                    <a:bodyPr/>
                    <a:lstStyle/>
                    <a:p>
                      <a:r>
                        <a:rPr lang="en-US" sz="2400" dirty="0"/>
                        <a:t>Image formation, Surface reflection</a:t>
                      </a:r>
                    </a:p>
                  </a:txBody>
                  <a:tcPr/>
                </a:tc>
                <a:extLst>
                  <a:ext uri="{0D108BD9-81ED-4DB2-BD59-A6C34878D82A}">
                    <a16:rowId xmlns:a16="http://schemas.microsoft.com/office/drawing/2014/main" val="10002"/>
                  </a:ext>
                </a:extLst>
              </a:tr>
              <a:tr h="370840">
                <a:tc>
                  <a:txBody>
                    <a:bodyPr/>
                    <a:lstStyle/>
                    <a:p>
                      <a:pPr algn="ctr"/>
                      <a:r>
                        <a:rPr lang="en-US" sz="2400" dirty="0"/>
                        <a:t>49</a:t>
                      </a:r>
                    </a:p>
                  </a:txBody>
                  <a:tcPr/>
                </a:tc>
                <a:tc>
                  <a:txBody>
                    <a:bodyPr/>
                    <a:lstStyle/>
                    <a:p>
                      <a:r>
                        <a:rPr lang="en-US" sz="2400" dirty="0"/>
                        <a:t>Features, Descriptors, Matching </a:t>
                      </a:r>
                    </a:p>
                  </a:txBody>
                  <a:tcPr/>
                </a:tc>
                <a:extLst>
                  <a:ext uri="{0D108BD9-81ED-4DB2-BD59-A6C34878D82A}">
                    <a16:rowId xmlns:a16="http://schemas.microsoft.com/office/drawing/2014/main" val="10003"/>
                  </a:ext>
                </a:extLst>
              </a:tr>
              <a:tr h="370840">
                <a:tc>
                  <a:txBody>
                    <a:bodyPr/>
                    <a:lstStyle/>
                    <a:p>
                      <a:pPr algn="ctr"/>
                      <a:r>
                        <a:rPr lang="en-US" sz="2400" dirty="0"/>
                        <a:t>50</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dirty="0"/>
                        <a:t>Photometric Stereo</a:t>
                      </a:r>
                    </a:p>
                  </a:txBody>
                  <a:tcPr/>
                </a:tc>
                <a:extLst>
                  <a:ext uri="{0D108BD9-81ED-4DB2-BD59-A6C34878D82A}">
                    <a16:rowId xmlns:a16="http://schemas.microsoft.com/office/drawing/2014/main" val="10004"/>
                  </a:ext>
                </a:extLst>
              </a:tr>
              <a:tr h="370840">
                <a:tc>
                  <a:txBody>
                    <a:bodyPr/>
                    <a:lstStyle/>
                    <a:p>
                      <a:pPr algn="ctr"/>
                      <a:r>
                        <a:rPr lang="en-US" sz="2400" dirty="0"/>
                        <a:t>51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Camera models, </a:t>
                      </a:r>
                      <a:r>
                        <a:rPr lang="en-US" sz="2400" dirty="0" err="1"/>
                        <a:t>Homographies</a:t>
                      </a:r>
                      <a:r>
                        <a:rPr lang="en-US" sz="2400" dirty="0"/>
                        <a:t>, CBIR</a:t>
                      </a:r>
                    </a:p>
                  </a:txBody>
                  <a:tcPr/>
                </a:tc>
                <a:extLst>
                  <a:ext uri="{0D108BD9-81ED-4DB2-BD59-A6C34878D82A}">
                    <a16:rowId xmlns:a16="http://schemas.microsoft.com/office/drawing/2014/main" val="10005"/>
                  </a:ext>
                </a:extLst>
              </a:tr>
              <a:tr h="370840">
                <a:tc>
                  <a:txBody>
                    <a:bodyPr/>
                    <a:lstStyle/>
                    <a:p>
                      <a:pPr algn="ctr"/>
                      <a:r>
                        <a:rPr lang="en-US" sz="2400" dirty="0"/>
                        <a:t>1</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dirty="0"/>
                        <a:t>Stereo, Color Image Analysis</a:t>
                      </a:r>
                    </a:p>
                  </a:txBody>
                  <a:tcPr/>
                </a:tc>
                <a:extLst>
                  <a:ext uri="{0D108BD9-81ED-4DB2-BD59-A6C34878D82A}">
                    <a16:rowId xmlns:a16="http://schemas.microsoft.com/office/drawing/2014/main" val="10006"/>
                  </a:ext>
                </a:extLst>
              </a:tr>
              <a:tr h="370840">
                <a:tc>
                  <a:txBody>
                    <a:bodyPr/>
                    <a:lstStyle/>
                    <a:p>
                      <a:pPr algn="ctr"/>
                      <a:r>
                        <a:rPr lang="en-US" sz="2400" dirty="0"/>
                        <a:t>2</a:t>
                      </a:r>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2400" baseline="0" dirty="0"/>
                        <a:t>Segmentation</a:t>
                      </a:r>
                      <a:endParaRPr lang="en-US" sz="2400" dirty="0"/>
                    </a:p>
                  </a:txBody>
                  <a:tcPr/>
                </a:tc>
                <a:extLst>
                  <a:ext uri="{0D108BD9-81ED-4DB2-BD59-A6C34878D82A}">
                    <a16:rowId xmlns:a16="http://schemas.microsoft.com/office/drawing/2014/main" val="10007"/>
                  </a:ext>
                </a:extLst>
              </a:tr>
              <a:tr h="370840">
                <a:tc>
                  <a:txBody>
                    <a:bodyPr/>
                    <a:lstStyle/>
                    <a:p>
                      <a:pPr algn="ctr"/>
                      <a:r>
                        <a:rPr lang="en-US" sz="2400" dirty="0"/>
                        <a:t>3</a:t>
                      </a:r>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400" baseline="0" dirty="0"/>
                        <a:t>Convolutional Neural Nets</a:t>
                      </a:r>
                    </a:p>
                  </a:txBody>
                  <a:tcPr/>
                </a:tc>
                <a:extLst>
                  <a:ext uri="{0D108BD9-81ED-4DB2-BD59-A6C34878D82A}">
                    <a16:rowId xmlns:a16="http://schemas.microsoft.com/office/drawing/2014/main" val="10008"/>
                  </a:ext>
                </a:extLst>
              </a:tr>
            </a:tbl>
          </a:graphicData>
        </a:graphic>
      </p:graphicFrame>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DEFAULTFONTSIZE" val="10"/>
  <p:tag name="DEFAULTWIDTH" val="490"/>
  <p:tag name="DEFAULTHEIGHT" val="335"/>
</p:tagLst>
</file>

<file path=ppt/theme/theme1.xml><?xml version="1.0" encoding="utf-8"?>
<a:theme xmlns:a="http://schemas.openxmlformats.org/drawingml/2006/main" name="DIKUTalkNew">
  <a:themeElements>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Blank Presentation">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lank Presentation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Blank Presentation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Blank Presentation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Blank Presentation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Blank Presentation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Blank Presentation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Blank Presentation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Blank Presentation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Blank Presentation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DIKUTalkNew.potx</Template>
  <TotalTime>3321</TotalTime>
  <Words>3174</Words>
  <Application>Microsoft Macintosh PowerPoint</Application>
  <PresentationFormat>Skærmshow (4:3)</PresentationFormat>
  <Paragraphs>422</Paragraphs>
  <Slides>52</Slides>
  <Notes>31</Notes>
  <HiddenSlides>0</HiddenSlides>
  <MMClips>4</MMClips>
  <ScaleCrop>false</ScaleCrop>
  <HeadingPairs>
    <vt:vector size="8" baseType="variant">
      <vt:variant>
        <vt:lpstr>Benyttede skrifttyper</vt:lpstr>
      </vt:variant>
      <vt:variant>
        <vt:i4>2</vt:i4>
      </vt:variant>
      <vt:variant>
        <vt:lpstr>Tema</vt:lpstr>
      </vt:variant>
      <vt:variant>
        <vt:i4>1</vt:i4>
      </vt:variant>
      <vt:variant>
        <vt:lpstr>Integrerede OLE-servere</vt:lpstr>
      </vt:variant>
      <vt:variant>
        <vt:i4>1</vt:i4>
      </vt:variant>
      <vt:variant>
        <vt:lpstr>Slidetitler</vt:lpstr>
      </vt:variant>
      <vt:variant>
        <vt:i4>52</vt:i4>
      </vt:variant>
    </vt:vector>
  </HeadingPairs>
  <TitlesOfParts>
    <vt:vector size="56" baseType="lpstr">
      <vt:lpstr>Arial</vt:lpstr>
      <vt:lpstr>Wingdings</vt:lpstr>
      <vt:lpstr>DIKUTalkNew</vt:lpstr>
      <vt:lpstr>Equation</vt:lpstr>
      <vt:lpstr>Vision and Image Processing: Introductory lecture</vt:lpstr>
      <vt:lpstr>The teachers</vt:lpstr>
      <vt:lpstr>Teaching Assistants </vt:lpstr>
      <vt:lpstr>CoVid19 update</vt:lpstr>
      <vt:lpstr>PowerPoint-præsentation</vt:lpstr>
      <vt:lpstr>Announcement</vt:lpstr>
      <vt:lpstr>What is this course about?</vt:lpstr>
      <vt:lpstr>Definitions of Computer Vision</vt:lpstr>
      <vt:lpstr>Tentative plan for lectures</vt:lpstr>
      <vt:lpstr>Schedule: When and where?</vt:lpstr>
      <vt:lpstr>Mandatory assignments</vt:lpstr>
      <vt:lpstr>Students Prerequisites</vt:lpstr>
      <vt:lpstr>Relation to other DIKU courses</vt:lpstr>
      <vt:lpstr>How do I pass this course?</vt:lpstr>
      <vt:lpstr>How much time should I spend on this course?</vt:lpstr>
      <vt:lpstr>Course material</vt:lpstr>
      <vt:lpstr>Literature for this week</vt:lpstr>
      <vt:lpstr>Relevant software</vt:lpstr>
      <vt:lpstr>How to get help</vt:lpstr>
      <vt:lpstr>Avoid Plagiarism</vt:lpstr>
      <vt:lpstr>Examples of plagiarism</vt:lpstr>
      <vt:lpstr>PowerPoint-præsentation</vt:lpstr>
      <vt:lpstr>What do you see in this image?</vt:lpstr>
      <vt:lpstr>Example: Object recognition and detection</vt:lpstr>
      <vt:lpstr>Example: Content-Based Image Retrieval Please return all image that are similar to my query image</vt:lpstr>
      <vt:lpstr>Example: Image Segmentation Information on object boundaries and parts</vt:lpstr>
      <vt:lpstr>Example: 3D reconstruction Stereo or multi-view</vt:lpstr>
      <vt:lpstr>Example: 2D tracking of objects Estimate an objects 2D trajectory in the image over time</vt:lpstr>
      <vt:lpstr>Example: 3D articulated human tracking Estimate 3D pose over time</vt:lpstr>
      <vt:lpstr>PowerPoint-præsentation</vt:lpstr>
      <vt:lpstr>Camera Obscura</vt:lpstr>
      <vt:lpstr>Image formation: The pinhole camera</vt:lpstr>
      <vt:lpstr>Image formation:  Camera obscura / pinhole camera</vt:lpstr>
      <vt:lpstr>Image formation: Some effects of perspective projection</vt:lpstr>
      <vt:lpstr>Image formation: Some effects of perspective projection</vt:lpstr>
      <vt:lpstr>Image formation: The pinhole camera model</vt:lpstr>
      <vt:lpstr>Image formation: Field of view of the camera is </vt:lpstr>
      <vt:lpstr>Image formation: The human eye – a stereo camera</vt:lpstr>
      <vt:lpstr>Image formation: The digital camera</vt:lpstr>
      <vt:lpstr>Image representation: An array of pixels (picture elements)</vt:lpstr>
      <vt:lpstr>Image representation: An array of pixels (picture elements)</vt:lpstr>
      <vt:lpstr>Viewing images as functions</vt:lpstr>
      <vt:lpstr>Image representation: Marr’s layers of abstraction (1982)</vt:lpstr>
      <vt:lpstr>Mandatory and individual assignment 1:</vt:lpstr>
      <vt:lpstr>Mandatory assignment 2: Filtering and edge detection</vt:lpstr>
      <vt:lpstr>Filtering and edges</vt:lpstr>
      <vt:lpstr>What is filtering good for ?</vt:lpstr>
      <vt:lpstr>Filtrering</vt:lpstr>
      <vt:lpstr>Convolutions</vt:lpstr>
      <vt:lpstr>Summary</vt:lpstr>
      <vt:lpstr>Repeated announcement</vt:lpstr>
      <vt:lpstr>Color, Shading and Shadows also concerns us</vt:lpstr>
    </vt:vector>
  </TitlesOfParts>
  <Company>University of Copenhagen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Vision and Image Processing Introductory lecture</dc:title>
  <dc:creator>Kim Steenstrup Pedersen</dc:creator>
  <cp:lastModifiedBy>Microsoft Office User</cp:lastModifiedBy>
  <cp:revision>447</cp:revision>
  <cp:lastPrinted>2017-11-20T09:34:03Z</cp:lastPrinted>
  <dcterms:created xsi:type="dcterms:W3CDTF">2012-11-19T11:41:02Z</dcterms:created>
  <dcterms:modified xsi:type="dcterms:W3CDTF">2021-11-19T15:26:42Z</dcterms:modified>
</cp:coreProperties>
</file>